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60" r:id="rId3"/>
    <p:sldId id="257" r:id="rId4"/>
    <p:sldId id="262" r:id="rId5"/>
    <p:sldId id="261" r:id="rId6"/>
    <p:sldId id="263" r:id="rId7"/>
    <p:sldId id="264" r:id="rId8"/>
    <p:sldId id="266" r:id="rId9"/>
    <p:sldId id="267" r:id="rId10"/>
    <p:sldId id="268" r:id="rId11"/>
    <p:sldId id="269" r:id="rId12"/>
    <p:sldId id="270" r:id="rId13"/>
    <p:sldId id="265" r:id="rId14"/>
    <p:sldId id="271" r:id="rId15"/>
    <p:sldId id="272" r:id="rId16"/>
    <p:sldId id="273" r:id="rId17"/>
    <p:sldId id="274" r:id="rId18"/>
    <p:sldId id="275" r:id="rId19"/>
    <p:sldId id="276" r:id="rId20"/>
    <p:sldId id="259" r:id="rId21"/>
  </p:sldIdLst>
  <p:sldSz cx="12192000" cy="6858000"/>
  <p:notesSz cx="6858000" cy="9144000"/>
  <p:embeddedFontLst>
    <p:embeddedFont>
      <p:font typeface="Bernard MT Condensed" panose="02050806060905020404" pitchFamily="18" charset="0"/>
      <p:regular r:id="rId23"/>
    </p:embeddedFont>
    <p:embeddedFont>
      <p:font typeface="Lato" panose="020F0502020204030203" pitchFamily="34" charset="0"/>
      <p:regular r:id="rId24"/>
      <p:bold r:id="rId25"/>
      <p:italic r:id="rId26"/>
      <p:boldItalic r:id="rId27"/>
    </p:embeddedFont>
    <p:embeddedFont>
      <p:font typeface="Libre Baskerville" panose="02000000000000000000" pitchFamily="2" charset="0"/>
      <p:regular r:id="rId28"/>
      <p:bold r:id="rId29"/>
      <p: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i4HmEECUlll0m8HTY06QsqsmZG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DB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transition>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transition>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25" name="Google Shape;25;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transition>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transition>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transition>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transition>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transition>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transition>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transition>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transition>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20000"/>
            <a:lum/>
          </a:blip>
          <a:srcRect/>
          <a:stretch>
            <a:fillRect/>
          </a:stretch>
        </a:blip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ransition>
    <p:pull/>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svg"/><Relationship Id="rId10" Type="http://schemas.openxmlformats.org/officeDocument/2006/relationships/hyperlink" Target="https://svgsilh.com/image/309806.html" TargetMode="External"/><Relationship Id="rId4" Type="http://schemas.openxmlformats.org/officeDocument/2006/relationships/image" Target="../media/image50.png"/><Relationship Id="rId9" Type="http://schemas.openxmlformats.org/officeDocument/2006/relationships/image" Target="../media/image55.svg"/></Relationships>
</file>

<file path=ppt/slides/_rels/slide1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57.png"/><Relationship Id="rId7" Type="http://schemas.openxmlformats.org/officeDocument/2006/relationships/image" Target="../media/image44.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hyperlink" Target="https://svgsilh.com/image/31362.html" TargetMode="External"/><Relationship Id="rId5" Type="http://schemas.openxmlformats.org/officeDocument/2006/relationships/image" Target="../media/image59.svg"/><Relationship Id="rId4" Type="http://schemas.openxmlformats.org/officeDocument/2006/relationships/image" Target="../media/image58.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62.png"/><Relationship Id="rId7" Type="http://schemas.openxmlformats.org/officeDocument/2006/relationships/image" Target="../media/image66.sv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github.com/AaryanMadchetti" TargetMode="External"/><Relationship Id="rId5" Type="http://schemas.openxmlformats.org/officeDocument/2006/relationships/image" Target="../media/image6.png"/><Relationship Id="rId4" Type="http://schemas.openxmlformats.org/officeDocument/2006/relationships/hyperlink" Target="https://www.linkedin.com/in/aryanmadchetti111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0" y="0"/>
            <a:ext cx="12190815" cy="6857999"/>
          </a:xfrm>
          <a:prstGeom prst="rect">
            <a:avLst/>
          </a:prstGeom>
          <a:noFill/>
          <a:ln>
            <a:noFill/>
          </a:ln>
        </p:spPr>
      </p:pic>
      <p:sp>
        <p:nvSpPr>
          <p:cNvPr id="99" name="Google Shape;99;p1"/>
          <p:cNvSpPr txBox="1"/>
          <p:nvPr/>
        </p:nvSpPr>
        <p:spPr>
          <a:xfrm>
            <a:off x="2472312" y="3799937"/>
            <a:ext cx="7246189"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3200" b="1"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Music Store Data Analysis</a:t>
            </a:r>
            <a:endParaRPr sz="3200" b="1"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Tree>
  </p:cSld>
  <p:clrMapOvr>
    <a:masterClrMapping/>
  </p:clrMapOvr>
  <p:transition>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D34544-DB0D-5B42-2685-A365B8BA3D18}"/>
              </a:ext>
            </a:extLst>
          </p:cNvPr>
          <p:cNvSpPr txBox="1"/>
          <p:nvPr/>
        </p:nvSpPr>
        <p:spPr>
          <a:xfrm>
            <a:off x="4180251" y="194120"/>
            <a:ext cx="3831498" cy="400110"/>
          </a:xfrm>
          <a:prstGeom prst="rect">
            <a:avLst/>
          </a:prstGeom>
          <a:noFill/>
        </p:spPr>
        <p:txBody>
          <a:bodyPr wrap="none" rtlCol="0">
            <a:spAutoFit/>
          </a:bodyPr>
          <a:lstStyle/>
          <a:p>
            <a:pPr marL="342900" indent="-342900">
              <a:buFont typeface="Wingdings" panose="05000000000000000000" pitchFamily="2" charset="2"/>
              <a:buChar char="ü"/>
            </a:pPr>
            <a:r>
              <a:rPr lang="en-IN"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Who are the best customers?</a:t>
            </a:r>
          </a:p>
        </p:txBody>
      </p:sp>
      <p:pic>
        <p:nvPicPr>
          <p:cNvPr id="4" name="Picture 3">
            <a:extLst>
              <a:ext uri="{FF2B5EF4-FFF2-40B4-BE49-F238E27FC236}">
                <a16:creationId xmlns:a16="http://schemas.microsoft.com/office/drawing/2014/main" id="{FA9FDF6C-3F8D-943E-52FD-EAFCBCF3DEAD}"/>
              </a:ext>
            </a:extLst>
          </p:cNvPr>
          <p:cNvPicPr>
            <a:picLocks noChangeAspect="1"/>
          </p:cNvPicPr>
          <p:nvPr/>
        </p:nvPicPr>
        <p:blipFill>
          <a:blip r:embed="rId2"/>
          <a:stretch>
            <a:fillRect/>
          </a:stretch>
        </p:blipFill>
        <p:spPr>
          <a:xfrm>
            <a:off x="541193" y="2628085"/>
            <a:ext cx="7868748" cy="1695687"/>
          </a:xfrm>
          <a:prstGeom prst="rect">
            <a:avLst/>
          </a:prstGeom>
        </p:spPr>
      </p:pic>
      <p:pic>
        <p:nvPicPr>
          <p:cNvPr id="6" name="Picture 5">
            <a:extLst>
              <a:ext uri="{FF2B5EF4-FFF2-40B4-BE49-F238E27FC236}">
                <a16:creationId xmlns:a16="http://schemas.microsoft.com/office/drawing/2014/main" id="{451DC033-7727-A8A0-5014-78403C101FEF}"/>
              </a:ext>
            </a:extLst>
          </p:cNvPr>
          <p:cNvPicPr>
            <a:picLocks noChangeAspect="1"/>
          </p:cNvPicPr>
          <p:nvPr/>
        </p:nvPicPr>
        <p:blipFill>
          <a:blip r:embed="rId3"/>
          <a:stretch>
            <a:fillRect/>
          </a:stretch>
        </p:blipFill>
        <p:spPr>
          <a:xfrm>
            <a:off x="509698" y="4864125"/>
            <a:ext cx="3639058" cy="1314633"/>
          </a:xfrm>
          <a:prstGeom prst="rect">
            <a:avLst/>
          </a:prstGeom>
        </p:spPr>
      </p:pic>
      <p:pic>
        <p:nvPicPr>
          <p:cNvPr id="5" name="Graphic 4" descr="Woman Shrugging with solid fill">
            <a:extLst>
              <a:ext uri="{FF2B5EF4-FFF2-40B4-BE49-F238E27FC236}">
                <a16:creationId xmlns:a16="http://schemas.microsoft.com/office/drawing/2014/main" id="{4BAA1B1D-55C4-E0D9-AA63-4E313D9BEE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14415" y="594230"/>
            <a:ext cx="763169" cy="763169"/>
          </a:xfrm>
          <a:prstGeom prst="rect">
            <a:avLst/>
          </a:prstGeom>
        </p:spPr>
      </p:pic>
      <p:pic>
        <p:nvPicPr>
          <p:cNvPr id="8" name="Graphic 7" descr="Confused person with solid fill">
            <a:extLst>
              <a:ext uri="{FF2B5EF4-FFF2-40B4-BE49-F238E27FC236}">
                <a16:creationId xmlns:a16="http://schemas.microsoft.com/office/drawing/2014/main" id="{F60A7EB8-2FCD-F24B-9463-DC1EE4D605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47641" y="1229573"/>
            <a:ext cx="763169" cy="763169"/>
          </a:xfrm>
          <a:prstGeom prst="rect">
            <a:avLst/>
          </a:prstGeom>
        </p:spPr>
      </p:pic>
      <p:pic>
        <p:nvPicPr>
          <p:cNvPr id="10" name="Graphic 9" descr="Dance with solid fill">
            <a:extLst>
              <a:ext uri="{FF2B5EF4-FFF2-40B4-BE49-F238E27FC236}">
                <a16:creationId xmlns:a16="http://schemas.microsoft.com/office/drawing/2014/main" id="{9ACC097E-45D4-EF5B-DBC2-77E71F1A2F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4014" y="1134585"/>
            <a:ext cx="953147" cy="953147"/>
          </a:xfrm>
          <a:prstGeom prst="rect">
            <a:avLst/>
          </a:prstGeom>
        </p:spPr>
      </p:pic>
      <p:sp>
        <p:nvSpPr>
          <p:cNvPr id="3" name="TextBox 2">
            <a:extLst>
              <a:ext uri="{FF2B5EF4-FFF2-40B4-BE49-F238E27FC236}">
                <a16:creationId xmlns:a16="http://schemas.microsoft.com/office/drawing/2014/main" id="{9F378EC9-1A3A-7CF7-9D31-118C0836AF7E}"/>
              </a:ext>
            </a:extLst>
          </p:cNvPr>
          <p:cNvSpPr txBox="1"/>
          <p:nvPr/>
        </p:nvSpPr>
        <p:spPr>
          <a:xfrm>
            <a:off x="5592654" y="5110586"/>
            <a:ext cx="5028941" cy="707886"/>
          </a:xfrm>
          <a:prstGeom prst="rect">
            <a:avLst/>
          </a:prstGeom>
          <a:noFill/>
        </p:spPr>
        <p:txBody>
          <a:bodyPr wrap="none" rtlCol="0">
            <a:spAutoFit/>
          </a:bodyPr>
          <a:lstStyle/>
          <a:p>
            <a:pPr marL="285750" indent="-285750">
              <a:buFont typeface="Wingdings" panose="05000000000000000000" pitchFamily="2" charset="2"/>
              <a:buChar char="v"/>
            </a:pPr>
            <a:r>
              <a:rPr lang="en-US" sz="2000" dirty="0">
                <a:latin typeface="Lato" panose="020F0502020204030203" pitchFamily="34" charset="0"/>
                <a:ea typeface="Lato" panose="020F0502020204030203" pitchFamily="34" charset="0"/>
                <a:cs typeface="Lato" panose="020F0502020204030203" pitchFamily="34" charset="0"/>
              </a:rPr>
              <a:t>Total number of customers: 59</a:t>
            </a:r>
          </a:p>
          <a:p>
            <a:pPr marL="285750" indent="-285750">
              <a:buFont typeface="Wingdings" panose="05000000000000000000" pitchFamily="2" charset="2"/>
              <a:buChar char="v"/>
            </a:pPr>
            <a:r>
              <a:rPr lang="en-US" sz="2000" dirty="0">
                <a:latin typeface="Lato" panose="020F0502020204030203" pitchFamily="34" charset="0"/>
                <a:ea typeface="Lato" panose="020F0502020204030203" pitchFamily="34" charset="0"/>
                <a:cs typeface="Lato" panose="020F0502020204030203" pitchFamily="34" charset="0"/>
              </a:rPr>
              <a:t>Total spent by all the customer: 4709.43</a:t>
            </a:r>
            <a:endParaRPr lang="en-IN"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94662840"/>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9AB7D1-B783-B0AE-0A2D-6E550E8543E2}"/>
              </a:ext>
            </a:extLst>
          </p:cNvPr>
          <p:cNvSpPr txBox="1"/>
          <p:nvPr/>
        </p:nvSpPr>
        <p:spPr>
          <a:xfrm>
            <a:off x="3857246" y="228060"/>
            <a:ext cx="4477508" cy="400110"/>
          </a:xfrm>
          <a:prstGeom prst="rect">
            <a:avLst/>
          </a:prstGeom>
          <a:noFill/>
        </p:spPr>
        <p:txBody>
          <a:bodyPr wrap="none" rtlCol="0">
            <a:spAutoFit/>
          </a:bodyPr>
          <a:lstStyle/>
          <a:p>
            <a:pPr marL="342900" indent="-342900" algn="just">
              <a:buFont typeface="Wingdings" panose="05000000000000000000" pitchFamily="2" charset="2"/>
              <a:buChar char="ü"/>
            </a:pPr>
            <a:r>
              <a:rPr lang="en-US"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List of all the Rock Music Listeners.</a:t>
            </a:r>
            <a:endParaRPr lang="en-IN"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endParaRPr>
          </a:p>
        </p:txBody>
      </p:sp>
      <p:pic>
        <p:nvPicPr>
          <p:cNvPr id="6" name="Picture 5">
            <a:extLst>
              <a:ext uri="{FF2B5EF4-FFF2-40B4-BE49-F238E27FC236}">
                <a16:creationId xmlns:a16="http://schemas.microsoft.com/office/drawing/2014/main" id="{C2863A54-C44B-500E-DCB1-E6A4C199CDD5}"/>
              </a:ext>
            </a:extLst>
          </p:cNvPr>
          <p:cNvPicPr>
            <a:picLocks noChangeAspect="1"/>
          </p:cNvPicPr>
          <p:nvPr/>
        </p:nvPicPr>
        <p:blipFill>
          <a:blip r:embed="rId2"/>
          <a:stretch>
            <a:fillRect/>
          </a:stretch>
        </p:blipFill>
        <p:spPr>
          <a:xfrm>
            <a:off x="7973999" y="1296560"/>
            <a:ext cx="3610479" cy="4725059"/>
          </a:xfrm>
          <a:prstGeom prst="rect">
            <a:avLst/>
          </a:prstGeom>
        </p:spPr>
      </p:pic>
      <p:pic>
        <p:nvPicPr>
          <p:cNvPr id="8" name="Picture 7">
            <a:extLst>
              <a:ext uri="{FF2B5EF4-FFF2-40B4-BE49-F238E27FC236}">
                <a16:creationId xmlns:a16="http://schemas.microsoft.com/office/drawing/2014/main" id="{0306AB74-4ED1-B913-E62E-6F1C5104766C}"/>
              </a:ext>
            </a:extLst>
          </p:cNvPr>
          <p:cNvPicPr>
            <a:picLocks noChangeAspect="1"/>
          </p:cNvPicPr>
          <p:nvPr/>
        </p:nvPicPr>
        <p:blipFill>
          <a:blip r:embed="rId3"/>
          <a:stretch>
            <a:fillRect/>
          </a:stretch>
        </p:blipFill>
        <p:spPr>
          <a:xfrm>
            <a:off x="578761" y="1391824"/>
            <a:ext cx="6296904" cy="2267266"/>
          </a:xfrm>
          <a:prstGeom prst="rect">
            <a:avLst/>
          </a:prstGeom>
        </p:spPr>
      </p:pic>
      <p:pic>
        <p:nvPicPr>
          <p:cNvPr id="16" name="Graphic 15" descr="Speakers outline">
            <a:extLst>
              <a:ext uri="{FF2B5EF4-FFF2-40B4-BE49-F238E27FC236}">
                <a16:creationId xmlns:a16="http://schemas.microsoft.com/office/drawing/2014/main" id="{14158679-61DA-78E4-2523-7AB0A632D6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22039" y="0"/>
            <a:ext cx="914400" cy="914400"/>
          </a:xfrm>
          <a:prstGeom prst="rect">
            <a:avLst/>
          </a:prstGeom>
        </p:spPr>
      </p:pic>
      <p:pic>
        <p:nvPicPr>
          <p:cNvPr id="18" name="Graphic 17" descr="Speakers with solid fill">
            <a:extLst>
              <a:ext uri="{FF2B5EF4-FFF2-40B4-BE49-F238E27FC236}">
                <a16:creationId xmlns:a16="http://schemas.microsoft.com/office/drawing/2014/main" id="{FAD8BB2A-E246-1AB9-7EB3-E26AF15DC9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09915" y="-29085"/>
            <a:ext cx="914400" cy="914400"/>
          </a:xfrm>
          <a:prstGeom prst="rect">
            <a:avLst/>
          </a:prstGeom>
        </p:spPr>
      </p:pic>
      <p:pic>
        <p:nvPicPr>
          <p:cNvPr id="19" name="Graphic 18">
            <a:extLst>
              <a:ext uri="{FF2B5EF4-FFF2-40B4-BE49-F238E27FC236}">
                <a16:creationId xmlns:a16="http://schemas.microsoft.com/office/drawing/2014/main" id="{7C481050-1E27-B3D8-4BB9-1620528F10FD}"/>
              </a:ext>
            </a:extLst>
          </p:cNvPr>
          <p:cNvPicPr>
            <a:picLocks noChangeAspect="1"/>
          </p:cNvPicPr>
          <p:nvPr/>
        </p:nvPicPr>
        <p:blipFill>
          <a:blip r:embed="rId8">
            <a:extLs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5151923" y="5104016"/>
            <a:ext cx="1888154" cy="1481100"/>
          </a:xfrm>
          <a:prstGeom prst="rect">
            <a:avLst/>
          </a:prstGeom>
        </p:spPr>
      </p:pic>
      <p:sp>
        <p:nvSpPr>
          <p:cNvPr id="3" name="TextBox 2">
            <a:extLst>
              <a:ext uri="{FF2B5EF4-FFF2-40B4-BE49-F238E27FC236}">
                <a16:creationId xmlns:a16="http://schemas.microsoft.com/office/drawing/2014/main" id="{4F46F942-A47F-5B5E-E703-0CD359BD1622}"/>
              </a:ext>
            </a:extLst>
          </p:cNvPr>
          <p:cNvSpPr txBox="1"/>
          <p:nvPr/>
        </p:nvSpPr>
        <p:spPr>
          <a:xfrm>
            <a:off x="578761" y="4165599"/>
            <a:ext cx="4900701" cy="707886"/>
          </a:xfrm>
          <a:prstGeom prst="rect">
            <a:avLst/>
          </a:prstGeom>
          <a:noFill/>
        </p:spPr>
        <p:txBody>
          <a:bodyPr wrap="none" rtlCol="0">
            <a:spAutoFit/>
          </a:bodyPr>
          <a:lstStyle/>
          <a:p>
            <a:pPr marL="285750" indent="-285750" algn="just">
              <a:buFont typeface="Wingdings" panose="05000000000000000000" pitchFamily="2" charset="2"/>
              <a:buChar char="v"/>
            </a:pPr>
            <a:r>
              <a:rPr lang="en-US" sz="2000" dirty="0">
                <a:latin typeface="Lato" panose="020F0502020204030203" pitchFamily="34" charset="0"/>
                <a:ea typeface="Lato" panose="020F0502020204030203" pitchFamily="34" charset="0"/>
                <a:cs typeface="Lato" panose="020F0502020204030203" pitchFamily="34" charset="0"/>
              </a:rPr>
              <a:t>Total count of Rock Music Listener : 59</a:t>
            </a:r>
          </a:p>
          <a:p>
            <a:pPr marL="285750" indent="-285750" algn="just">
              <a:buFont typeface="Wingdings" panose="05000000000000000000" pitchFamily="2" charset="2"/>
              <a:buChar char="v"/>
            </a:pPr>
            <a:r>
              <a:rPr lang="en-US" sz="2000" dirty="0">
                <a:latin typeface="Lato" panose="020F0502020204030203" pitchFamily="34" charset="0"/>
                <a:ea typeface="Lato" panose="020F0502020204030203" pitchFamily="34" charset="0"/>
                <a:cs typeface="Lato" panose="020F0502020204030203" pitchFamily="34" charset="0"/>
              </a:rPr>
              <a:t>Total count of listeners/customers : 59</a:t>
            </a:r>
            <a:endParaRPr lang="en-IN"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582449338"/>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horizontal)">
                                      <p:cBhvr>
                                        <p:cTn id="10" dur="500"/>
                                        <p:tgtEl>
                                          <p:spTgt spid="1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733FE9-706A-E77D-44F3-ADDE5E5BC2CB}"/>
              </a:ext>
            </a:extLst>
          </p:cNvPr>
          <p:cNvSpPr txBox="1"/>
          <p:nvPr/>
        </p:nvSpPr>
        <p:spPr>
          <a:xfrm>
            <a:off x="3346689" y="281044"/>
            <a:ext cx="5498621" cy="400110"/>
          </a:xfrm>
          <a:prstGeom prst="rect">
            <a:avLst/>
          </a:prstGeom>
          <a:noFill/>
        </p:spPr>
        <p:txBody>
          <a:bodyPr wrap="none" rtlCol="0">
            <a:spAutoFit/>
          </a:bodyPr>
          <a:lstStyle/>
          <a:p>
            <a:pPr marL="342900" indent="-342900" algn="just">
              <a:buFont typeface="Wingdings" panose="05000000000000000000" pitchFamily="2" charset="2"/>
              <a:buChar char="ü"/>
            </a:pPr>
            <a:r>
              <a:rPr lang="en-US"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List of Artists/Bands who make Rock Music.</a:t>
            </a:r>
            <a:endParaRPr lang="en-IN"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B3681D1B-0B24-3940-5A2A-AAAF828E4F58}"/>
              </a:ext>
            </a:extLst>
          </p:cNvPr>
          <p:cNvPicPr>
            <a:picLocks noChangeAspect="1"/>
          </p:cNvPicPr>
          <p:nvPr/>
        </p:nvPicPr>
        <p:blipFill>
          <a:blip r:embed="rId2"/>
          <a:stretch>
            <a:fillRect/>
          </a:stretch>
        </p:blipFill>
        <p:spPr>
          <a:xfrm>
            <a:off x="6718599" y="1331774"/>
            <a:ext cx="3429479" cy="2314898"/>
          </a:xfrm>
          <a:prstGeom prst="rect">
            <a:avLst/>
          </a:prstGeom>
        </p:spPr>
      </p:pic>
      <p:pic>
        <p:nvPicPr>
          <p:cNvPr id="6" name="Picture 5">
            <a:extLst>
              <a:ext uri="{FF2B5EF4-FFF2-40B4-BE49-F238E27FC236}">
                <a16:creationId xmlns:a16="http://schemas.microsoft.com/office/drawing/2014/main" id="{E613BEEE-F62E-3F1B-03A1-496418DD4E8F}"/>
              </a:ext>
            </a:extLst>
          </p:cNvPr>
          <p:cNvPicPr>
            <a:picLocks noChangeAspect="1"/>
          </p:cNvPicPr>
          <p:nvPr/>
        </p:nvPicPr>
        <p:blipFill>
          <a:blip r:embed="rId3"/>
          <a:stretch>
            <a:fillRect/>
          </a:stretch>
        </p:blipFill>
        <p:spPr>
          <a:xfrm>
            <a:off x="195486" y="1103142"/>
            <a:ext cx="5487166" cy="2543530"/>
          </a:xfrm>
          <a:prstGeom prst="rect">
            <a:avLst/>
          </a:prstGeom>
        </p:spPr>
      </p:pic>
      <p:pic>
        <p:nvPicPr>
          <p:cNvPr id="7" name="Graphic 6">
            <a:extLst>
              <a:ext uri="{FF2B5EF4-FFF2-40B4-BE49-F238E27FC236}">
                <a16:creationId xmlns:a16="http://schemas.microsoft.com/office/drawing/2014/main" id="{768FED80-3110-7789-FEA4-F3FAC9D65773}"/>
              </a:ext>
            </a:extLst>
          </p:cNvPr>
          <p:cNvPicPr>
            <a:picLocks noChangeAspect="1"/>
          </p:cNvPicPr>
          <p:nvPr/>
        </p:nvPicPr>
        <p:blipFill>
          <a:blip r:embed="rId4">
            <a:extLst>
              <a:ext uri="{96DAC541-7B7A-43D3-8B79-37D633B846F1}">
                <asvg:svgBlip xmlns:asvg="http://schemas.microsoft.com/office/drawing/2016/SVG/main" r:embed="rId5"/>
              </a:ext>
              <a:ext uri="{837473B0-CC2E-450A-ABE3-18F120FF3D39}">
                <a1611:picAttrSrcUrl xmlns:a1611="http://schemas.microsoft.com/office/drawing/2016/11/main" r:id="rId6"/>
              </a:ext>
            </a:extLst>
          </a:blip>
          <a:stretch>
            <a:fillRect/>
          </a:stretch>
        </p:blipFill>
        <p:spPr>
          <a:xfrm>
            <a:off x="9128012" y="4176331"/>
            <a:ext cx="2720694" cy="2188350"/>
          </a:xfrm>
          <a:prstGeom prst="rect">
            <a:avLst/>
          </a:prstGeom>
        </p:spPr>
      </p:pic>
      <p:pic>
        <p:nvPicPr>
          <p:cNvPr id="12" name="Graphic 11" descr="Confused person with solid fill">
            <a:extLst>
              <a:ext uri="{FF2B5EF4-FFF2-40B4-BE49-F238E27FC236}">
                <a16:creationId xmlns:a16="http://schemas.microsoft.com/office/drawing/2014/main" id="{81BD1986-91BD-6553-7575-962EFBD47A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3705" y="3429000"/>
            <a:ext cx="2029309" cy="2029309"/>
          </a:xfrm>
          <a:prstGeom prst="rect">
            <a:avLst/>
          </a:prstGeom>
        </p:spPr>
      </p:pic>
      <p:pic>
        <p:nvPicPr>
          <p:cNvPr id="8" name="Picture 7">
            <a:extLst>
              <a:ext uri="{FF2B5EF4-FFF2-40B4-BE49-F238E27FC236}">
                <a16:creationId xmlns:a16="http://schemas.microsoft.com/office/drawing/2014/main" id="{E4BFB2F6-06C3-A6FD-A550-54BA017C92A5}"/>
              </a:ext>
            </a:extLst>
          </p:cNvPr>
          <p:cNvPicPr>
            <a:picLocks noChangeAspect="1"/>
          </p:cNvPicPr>
          <p:nvPr/>
        </p:nvPicPr>
        <p:blipFill>
          <a:blip r:embed="rId9"/>
          <a:stretch>
            <a:fillRect/>
          </a:stretch>
        </p:blipFill>
        <p:spPr>
          <a:xfrm>
            <a:off x="195486" y="3760602"/>
            <a:ext cx="5202041" cy="3097398"/>
          </a:xfrm>
          <a:prstGeom prst="rect">
            <a:avLst/>
          </a:prstGeom>
        </p:spPr>
      </p:pic>
    </p:spTree>
    <p:extLst>
      <p:ext uri="{BB962C8B-B14F-4D97-AF65-F5344CB8AC3E}">
        <p14:creationId xmlns:p14="http://schemas.microsoft.com/office/powerpoint/2010/main" val="1287461370"/>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307518-0890-BC56-EBF0-4E9293FFA0C7}"/>
              </a:ext>
            </a:extLst>
          </p:cNvPr>
          <p:cNvSpPr txBox="1"/>
          <p:nvPr/>
        </p:nvSpPr>
        <p:spPr>
          <a:xfrm>
            <a:off x="1253167" y="286532"/>
            <a:ext cx="9685665" cy="400110"/>
          </a:xfrm>
          <a:prstGeom prst="rect">
            <a:avLst/>
          </a:prstGeom>
          <a:noFill/>
        </p:spPr>
        <p:txBody>
          <a:bodyPr wrap="none" rtlCol="0">
            <a:spAutoFit/>
          </a:bodyPr>
          <a:lstStyle/>
          <a:p>
            <a:pPr marL="342900" indent="-342900" algn="just">
              <a:buFont typeface="Wingdings" panose="05000000000000000000" pitchFamily="2" charset="2"/>
              <a:buChar char="ü"/>
            </a:pPr>
            <a:r>
              <a:rPr lang="en-IN"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All the track names that have a song length longer than the average song length.</a:t>
            </a:r>
          </a:p>
        </p:txBody>
      </p:sp>
      <p:pic>
        <p:nvPicPr>
          <p:cNvPr id="4" name="Picture 3">
            <a:extLst>
              <a:ext uri="{FF2B5EF4-FFF2-40B4-BE49-F238E27FC236}">
                <a16:creationId xmlns:a16="http://schemas.microsoft.com/office/drawing/2014/main" id="{D34CA514-EC1B-11B9-0EDA-C52081ECE5AF}"/>
              </a:ext>
            </a:extLst>
          </p:cNvPr>
          <p:cNvPicPr>
            <a:picLocks noChangeAspect="1"/>
          </p:cNvPicPr>
          <p:nvPr/>
        </p:nvPicPr>
        <p:blipFill>
          <a:blip r:embed="rId2"/>
          <a:stretch>
            <a:fillRect/>
          </a:stretch>
        </p:blipFill>
        <p:spPr>
          <a:xfrm>
            <a:off x="708673" y="2689135"/>
            <a:ext cx="5010849" cy="1276528"/>
          </a:xfrm>
          <a:prstGeom prst="rect">
            <a:avLst/>
          </a:prstGeom>
        </p:spPr>
      </p:pic>
      <p:pic>
        <p:nvPicPr>
          <p:cNvPr id="6" name="Picture 5">
            <a:extLst>
              <a:ext uri="{FF2B5EF4-FFF2-40B4-BE49-F238E27FC236}">
                <a16:creationId xmlns:a16="http://schemas.microsoft.com/office/drawing/2014/main" id="{2416B89B-D025-AEF7-9D57-FDCA931BA702}"/>
              </a:ext>
            </a:extLst>
          </p:cNvPr>
          <p:cNvPicPr>
            <a:picLocks noChangeAspect="1"/>
          </p:cNvPicPr>
          <p:nvPr/>
        </p:nvPicPr>
        <p:blipFill>
          <a:blip r:embed="rId3"/>
          <a:stretch>
            <a:fillRect/>
          </a:stretch>
        </p:blipFill>
        <p:spPr>
          <a:xfrm>
            <a:off x="7995196" y="1066275"/>
            <a:ext cx="2943636" cy="4725059"/>
          </a:xfrm>
          <a:prstGeom prst="rect">
            <a:avLst/>
          </a:prstGeom>
        </p:spPr>
      </p:pic>
      <p:pic>
        <p:nvPicPr>
          <p:cNvPr id="5" name="Graphic 4" descr="Music notation with solid fill">
            <a:extLst>
              <a:ext uri="{FF2B5EF4-FFF2-40B4-BE49-F238E27FC236}">
                <a16:creationId xmlns:a16="http://schemas.microsoft.com/office/drawing/2014/main" id="{74EFBC22-A31B-1ADC-6191-D8B1ECF7EC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3947" y="1066275"/>
            <a:ext cx="914400" cy="914400"/>
          </a:xfrm>
          <a:prstGeom prst="rect">
            <a:avLst/>
          </a:prstGeom>
        </p:spPr>
      </p:pic>
      <p:pic>
        <p:nvPicPr>
          <p:cNvPr id="8" name="Graphic 7" descr="Music notation outline">
            <a:extLst>
              <a:ext uri="{FF2B5EF4-FFF2-40B4-BE49-F238E27FC236}">
                <a16:creationId xmlns:a16="http://schemas.microsoft.com/office/drawing/2014/main" id="{6ABEE58F-4FE7-0402-365F-507434B450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8836" y="1066470"/>
            <a:ext cx="914400" cy="914400"/>
          </a:xfrm>
          <a:prstGeom prst="rect">
            <a:avLst/>
          </a:prstGeom>
        </p:spPr>
      </p:pic>
      <p:pic>
        <p:nvPicPr>
          <p:cNvPr id="10" name="Graphic 9" descr="Gramophone outline">
            <a:extLst>
              <a:ext uri="{FF2B5EF4-FFF2-40B4-BE49-F238E27FC236}">
                <a16:creationId xmlns:a16="http://schemas.microsoft.com/office/drawing/2014/main" id="{148BE63C-BCE7-7687-534C-2DAAC65325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83656" y="1311543"/>
            <a:ext cx="914400" cy="914400"/>
          </a:xfrm>
          <a:prstGeom prst="rect">
            <a:avLst/>
          </a:prstGeom>
        </p:spPr>
      </p:pic>
      <p:pic>
        <p:nvPicPr>
          <p:cNvPr id="12" name="Graphic 11" descr="Music outline">
            <a:extLst>
              <a:ext uri="{FF2B5EF4-FFF2-40B4-BE49-F238E27FC236}">
                <a16:creationId xmlns:a16="http://schemas.microsoft.com/office/drawing/2014/main" id="{C9D58E33-A04D-9253-1A9C-8D77F26407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34408" y="73596"/>
            <a:ext cx="914400" cy="914400"/>
          </a:xfrm>
          <a:prstGeom prst="rect">
            <a:avLst/>
          </a:prstGeom>
        </p:spPr>
      </p:pic>
      <p:pic>
        <p:nvPicPr>
          <p:cNvPr id="14" name="Graphic 13" descr="Treble clef with solid fill">
            <a:extLst>
              <a:ext uri="{FF2B5EF4-FFF2-40B4-BE49-F238E27FC236}">
                <a16:creationId xmlns:a16="http://schemas.microsoft.com/office/drawing/2014/main" id="{060A4C90-1635-4645-59B6-38FC1B5E83D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1473" y="73596"/>
            <a:ext cx="914400" cy="914400"/>
          </a:xfrm>
          <a:prstGeom prst="rect">
            <a:avLst/>
          </a:prstGeom>
        </p:spPr>
      </p:pic>
      <p:sp>
        <p:nvSpPr>
          <p:cNvPr id="3" name="TextBox 2">
            <a:extLst>
              <a:ext uri="{FF2B5EF4-FFF2-40B4-BE49-F238E27FC236}">
                <a16:creationId xmlns:a16="http://schemas.microsoft.com/office/drawing/2014/main" id="{578C6237-2622-E9EC-A730-F7C283BB5E65}"/>
              </a:ext>
            </a:extLst>
          </p:cNvPr>
          <p:cNvSpPr txBox="1"/>
          <p:nvPr/>
        </p:nvSpPr>
        <p:spPr>
          <a:xfrm>
            <a:off x="708673" y="4632058"/>
            <a:ext cx="7033247" cy="1015663"/>
          </a:xfrm>
          <a:prstGeom prst="rect">
            <a:avLst/>
          </a:prstGeom>
          <a:noFill/>
        </p:spPr>
        <p:txBody>
          <a:bodyPr wrap="square" rtlCol="0">
            <a:spAutoFit/>
          </a:bodyPr>
          <a:lstStyle/>
          <a:p>
            <a:pPr marL="285750" indent="-285750" algn="just">
              <a:buFont typeface="Wingdings" panose="05000000000000000000" pitchFamily="2" charset="2"/>
              <a:buChar char="v"/>
            </a:pPr>
            <a:r>
              <a:rPr lang="en-US" sz="2000" dirty="0">
                <a:latin typeface="Lato" panose="020F0502020204030203" pitchFamily="34" charset="0"/>
                <a:ea typeface="Lato" panose="020F0502020204030203" pitchFamily="34" charset="0"/>
                <a:cs typeface="Lato" panose="020F0502020204030203" pitchFamily="34" charset="0"/>
              </a:rPr>
              <a:t>Total count of tracks which have length longer than the average : 494</a:t>
            </a:r>
          </a:p>
          <a:p>
            <a:pPr marL="285750" indent="-285750" algn="just">
              <a:buFont typeface="Wingdings" panose="05000000000000000000" pitchFamily="2" charset="2"/>
              <a:buChar char="v"/>
            </a:pPr>
            <a:r>
              <a:rPr lang="en-US" sz="2000" dirty="0">
                <a:latin typeface="Lato" panose="020F0502020204030203" pitchFamily="34" charset="0"/>
                <a:ea typeface="Lato" panose="020F0502020204030203" pitchFamily="34" charset="0"/>
                <a:cs typeface="Lato" panose="020F0502020204030203" pitchFamily="34" charset="0"/>
              </a:rPr>
              <a:t>Total count of all tracks : 3503</a:t>
            </a:r>
            <a:endParaRPr lang="en-IN"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514623825"/>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par>
                                <p:cTn id="11" presetID="14"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14"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par>
                                <p:cTn id="20" presetID="14"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067C3B-AAFA-EFE3-FD85-B5D2CFAF64A5}"/>
              </a:ext>
            </a:extLst>
          </p:cNvPr>
          <p:cNvSpPr txBox="1"/>
          <p:nvPr/>
        </p:nvSpPr>
        <p:spPr>
          <a:xfrm>
            <a:off x="3064561" y="139862"/>
            <a:ext cx="6062878" cy="400110"/>
          </a:xfrm>
          <a:prstGeom prst="rect">
            <a:avLst/>
          </a:prstGeom>
          <a:noFill/>
        </p:spPr>
        <p:txBody>
          <a:bodyPr wrap="none" rtlCol="0">
            <a:spAutoFit/>
          </a:bodyPr>
          <a:lstStyle/>
          <a:p>
            <a:pPr marL="342900" indent="-342900">
              <a:buFont typeface="Wingdings" panose="05000000000000000000" pitchFamily="2" charset="2"/>
              <a:buChar char="ü"/>
            </a:pPr>
            <a:r>
              <a:rPr lang="en-IN"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List of amount spent by each customer on artists.</a:t>
            </a:r>
          </a:p>
        </p:txBody>
      </p:sp>
      <p:pic>
        <p:nvPicPr>
          <p:cNvPr id="4" name="Picture 3">
            <a:extLst>
              <a:ext uri="{FF2B5EF4-FFF2-40B4-BE49-F238E27FC236}">
                <a16:creationId xmlns:a16="http://schemas.microsoft.com/office/drawing/2014/main" id="{F2737AF5-4E09-2477-B67E-95CD9650C602}"/>
              </a:ext>
            </a:extLst>
          </p:cNvPr>
          <p:cNvPicPr>
            <a:picLocks noChangeAspect="1"/>
          </p:cNvPicPr>
          <p:nvPr/>
        </p:nvPicPr>
        <p:blipFill>
          <a:blip r:embed="rId2"/>
          <a:stretch>
            <a:fillRect/>
          </a:stretch>
        </p:blipFill>
        <p:spPr>
          <a:xfrm>
            <a:off x="283686" y="539972"/>
            <a:ext cx="9888330" cy="2248214"/>
          </a:xfrm>
          <a:prstGeom prst="rect">
            <a:avLst/>
          </a:prstGeom>
        </p:spPr>
      </p:pic>
      <p:pic>
        <p:nvPicPr>
          <p:cNvPr id="6" name="Picture 5">
            <a:extLst>
              <a:ext uri="{FF2B5EF4-FFF2-40B4-BE49-F238E27FC236}">
                <a16:creationId xmlns:a16="http://schemas.microsoft.com/office/drawing/2014/main" id="{27425811-D6B9-5E7A-046A-D8747A3662FC}"/>
              </a:ext>
            </a:extLst>
          </p:cNvPr>
          <p:cNvPicPr>
            <a:picLocks noChangeAspect="1"/>
          </p:cNvPicPr>
          <p:nvPr/>
        </p:nvPicPr>
        <p:blipFill>
          <a:blip r:embed="rId3"/>
          <a:stretch>
            <a:fillRect/>
          </a:stretch>
        </p:blipFill>
        <p:spPr>
          <a:xfrm>
            <a:off x="8381066" y="1250131"/>
            <a:ext cx="3581900" cy="4706007"/>
          </a:xfrm>
          <a:prstGeom prst="rect">
            <a:avLst/>
          </a:prstGeom>
        </p:spPr>
      </p:pic>
      <p:sp>
        <p:nvSpPr>
          <p:cNvPr id="3" name="TextBox 2">
            <a:extLst>
              <a:ext uri="{FF2B5EF4-FFF2-40B4-BE49-F238E27FC236}">
                <a16:creationId xmlns:a16="http://schemas.microsoft.com/office/drawing/2014/main" id="{608892A6-D652-7609-405F-7B678BE2048E}"/>
              </a:ext>
            </a:extLst>
          </p:cNvPr>
          <p:cNvSpPr txBox="1"/>
          <p:nvPr/>
        </p:nvSpPr>
        <p:spPr>
          <a:xfrm>
            <a:off x="283686" y="3537926"/>
            <a:ext cx="7488214" cy="1938992"/>
          </a:xfrm>
          <a:prstGeom prst="rect">
            <a:avLst/>
          </a:prstGeom>
          <a:noFill/>
        </p:spPr>
        <p:txBody>
          <a:bodyPr wrap="square" rtlCol="0">
            <a:spAutoFit/>
          </a:bodyPr>
          <a:lstStyle/>
          <a:p>
            <a:pPr marL="285750" indent="-285750" algn="just">
              <a:buFont typeface="Wingdings" panose="05000000000000000000" pitchFamily="2" charset="2"/>
              <a:buChar char="v"/>
            </a:pPr>
            <a:r>
              <a:rPr lang="en-US" sz="2000" dirty="0">
                <a:latin typeface="Lato" panose="020F0502020204030203" pitchFamily="34" charset="0"/>
                <a:ea typeface="Lato" panose="020F0502020204030203" pitchFamily="34" charset="0"/>
                <a:cs typeface="Lato" panose="020F0502020204030203" pitchFamily="34" charset="0"/>
              </a:rPr>
              <a:t>Length of the result table : 4757</a:t>
            </a:r>
          </a:p>
          <a:p>
            <a:pPr marL="285750" indent="-285750" algn="just">
              <a:buFont typeface="Wingdings" panose="05000000000000000000" pitchFamily="2" charset="2"/>
              <a:buChar char="v"/>
            </a:pPr>
            <a:r>
              <a:rPr lang="en-IN" sz="2000" dirty="0" err="1">
                <a:latin typeface="Lato" panose="020F0502020204030203" pitchFamily="34" charset="0"/>
                <a:ea typeface="Lato" panose="020F0502020204030203" pitchFamily="34" charset="0"/>
                <a:cs typeface="Lato" panose="020F0502020204030203" pitchFamily="34" charset="0"/>
              </a:rPr>
              <a:t>LuÃ­s</a:t>
            </a:r>
            <a:r>
              <a:rPr lang="en-IN" sz="2000" dirty="0">
                <a:latin typeface="Lato" panose="020F0502020204030203" pitchFamily="34" charset="0"/>
                <a:ea typeface="Lato" panose="020F0502020204030203" pitchFamily="34" charset="0"/>
                <a:cs typeface="Lato" panose="020F0502020204030203" pitchFamily="34" charset="0"/>
              </a:rPr>
              <a:t> </a:t>
            </a:r>
            <a:r>
              <a:rPr lang="en-IN" sz="2000" dirty="0" err="1">
                <a:latin typeface="Lato" panose="020F0502020204030203" pitchFamily="34" charset="0"/>
                <a:ea typeface="Lato" panose="020F0502020204030203" pitchFamily="34" charset="0"/>
                <a:cs typeface="Lato" panose="020F0502020204030203" pitchFamily="34" charset="0"/>
              </a:rPr>
              <a:t>GonÃ§alves</a:t>
            </a:r>
            <a:r>
              <a:rPr lang="en-IN" sz="2000" dirty="0">
                <a:latin typeface="Lato" panose="020F0502020204030203" pitchFamily="34" charset="0"/>
                <a:ea typeface="Lato" panose="020F0502020204030203" pitchFamily="34" charset="0"/>
                <a:cs typeface="Lato" panose="020F0502020204030203" pitchFamily="34" charset="0"/>
              </a:rPr>
              <a:t> spent on 110 artists</a:t>
            </a:r>
          </a:p>
          <a:p>
            <a:pPr marL="285750" indent="-285750" algn="just">
              <a:buFont typeface="Wingdings" panose="05000000000000000000" pitchFamily="2" charset="2"/>
              <a:buChar char="v"/>
            </a:pPr>
            <a:r>
              <a:rPr lang="en-IN" sz="2000" dirty="0">
                <a:latin typeface="Lato" panose="020F0502020204030203" pitchFamily="34" charset="0"/>
                <a:ea typeface="Lato" panose="020F0502020204030203" pitchFamily="34" charset="0"/>
                <a:cs typeface="Lato" panose="020F0502020204030203" pitchFamily="34" charset="0"/>
              </a:rPr>
              <a:t>Mark Philips is the customer who spent on the fewest number of artists : 30</a:t>
            </a:r>
          </a:p>
          <a:p>
            <a:pPr marL="285750" indent="-285750" algn="just">
              <a:buFont typeface="Wingdings" panose="05000000000000000000" pitchFamily="2" charset="2"/>
              <a:buChar char="v"/>
            </a:pPr>
            <a:r>
              <a:rPr lang="en-IN" sz="2000" dirty="0" err="1">
                <a:latin typeface="Lato" panose="020F0502020204030203" pitchFamily="34" charset="0"/>
                <a:ea typeface="Lato" panose="020F0502020204030203" pitchFamily="34" charset="0"/>
                <a:cs typeface="Lato" panose="020F0502020204030203" pitchFamily="34" charset="0"/>
              </a:rPr>
              <a:t>FrantiÅ¡ek</a:t>
            </a:r>
            <a:r>
              <a:rPr lang="en-IN" sz="2000" dirty="0">
                <a:latin typeface="Lato" panose="020F0502020204030203" pitchFamily="34" charset="0"/>
                <a:ea typeface="Lato" panose="020F0502020204030203" pitchFamily="34" charset="0"/>
                <a:cs typeface="Lato" panose="020F0502020204030203" pitchFamily="34" charset="0"/>
              </a:rPr>
              <a:t> </a:t>
            </a:r>
            <a:r>
              <a:rPr lang="en-IN" sz="2000" dirty="0" err="1">
                <a:latin typeface="Lato" panose="020F0502020204030203" pitchFamily="34" charset="0"/>
                <a:ea typeface="Lato" panose="020F0502020204030203" pitchFamily="34" charset="0"/>
                <a:cs typeface="Lato" panose="020F0502020204030203" pitchFamily="34" charset="0"/>
              </a:rPr>
              <a:t>WichterlovÃ</a:t>
            </a:r>
            <a:r>
              <a:rPr lang="en-IN" sz="2000" dirty="0">
                <a:latin typeface="Lato" panose="020F0502020204030203" pitchFamily="34" charset="0"/>
                <a:ea typeface="Lato" panose="020F0502020204030203" pitchFamily="34" charset="0"/>
                <a:cs typeface="Lato" panose="020F0502020204030203" pitchFamily="34" charset="0"/>
              </a:rPr>
              <a:t>¡ is the customer who spent on the most number of artists : 146</a:t>
            </a:r>
          </a:p>
        </p:txBody>
      </p:sp>
      <p:graphicFrame>
        <p:nvGraphicFramePr>
          <p:cNvPr id="7" name="Table 6">
            <a:extLst>
              <a:ext uri="{FF2B5EF4-FFF2-40B4-BE49-F238E27FC236}">
                <a16:creationId xmlns:a16="http://schemas.microsoft.com/office/drawing/2014/main" id="{1446B258-09CE-944B-A9D7-179C111497AA}"/>
              </a:ext>
            </a:extLst>
          </p:cNvPr>
          <p:cNvGraphicFramePr>
            <a:graphicFrameLocks noGrp="1"/>
          </p:cNvGraphicFramePr>
          <p:nvPr>
            <p:extLst>
              <p:ext uri="{D42A27DB-BD31-4B8C-83A1-F6EECF244321}">
                <p14:modId xmlns:p14="http://schemas.microsoft.com/office/powerpoint/2010/main" val="3282743817"/>
              </p:ext>
            </p:extLst>
          </p:nvPr>
        </p:nvGraphicFramePr>
        <p:xfrm>
          <a:off x="838200" y="3848894"/>
          <a:ext cx="10515600" cy="304800"/>
        </p:xfrm>
        <a:graphic>
          <a:graphicData uri="http://schemas.openxmlformats.org/drawingml/2006/table">
            <a:tbl>
              <a:tblPr/>
              <a:tblGrid>
                <a:gridCol w="10515600">
                  <a:extLst>
                    <a:ext uri="{9D8B030D-6E8A-4147-A177-3AD203B41FA5}">
                      <a16:colId xmlns:a16="http://schemas.microsoft.com/office/drawing/2014/main" val="2237961743"/>
                    </a:ext>
                  </a:extLst>
                </a:gridCol>
              </a:tblGrid>
              <a:tr h="0">
                <a:tc>
                  <a:txBody>
                    <a:bodyPr/>
                    <a:lstStyle/>
                    <a:p>
                      <a:endParaRPr lang="en-IN" dirty="0"/>
                    </a:p>
                  </a:txBody>
                  <a:tcPr anchor="ctr">
                    <a:lnL>
                      <a:noFill/>
                    </a:lnL>
                    <a:lnR>
                      <a:noFill/>
                    </a:lnR>
                    <a:lnT>
                      <a:noFill/>
                    </a:lnT>
                    <a:lnB>
                      <a:noFill/>
                    </a:lnB>
                    <a:noFill/>
                  </a:tcPr>
                </a:tc>
                <a:extLst>
                  <a:ext uri="{0D108BD9-81ED-4DB2-BD59-A6C34878D82A}">
                    <a16:rowId xmlns:a16="http://schemas.microsoft.com/office/drawing/2014/main" val="1989322506"/>
                  </a:ext>
                </a:extLst>
              </a:tr>
            </a:tbl>
          </a:graphicData>
        </a:graphic>
      </p:graphicFrame>
      <p:graphicFrame>
        <p:nvGraphicFramePr>
          <p:cNvPr id="8" name="Table 7">
            <a:extLst>
              <a:ext uri="{FF2B5EF4-FFF2-40B4-BE49-F238E27FC236}">
                <a16:creationId xmlns:a16="http://schemas.microsoft.com/office/drawing/2014/main" id="{A9737FBF-323C-5589-8B27-E91D291D8864}"/>
              </a:ext>
            </a:extLst>
          </p:cNvPr>
          <p:cNvGraphicFramePr>
            <a:graphicFrameLocks noGrp="1"/>
          </p:cNvGraphicFramePr>
          <p:nvPr>
            <p:extLst>
              <p:ext uri="{D42A27DB-BD31-4B8C-83A1-F6EECF244321}">
                <p14:modId xmlns:p14="http://schemas.microsoft.com/office/powerpoint/2010/main" val="463336075"/>
              </p:ext>
            </p:extLst>
          </p:nvPr>
        </p:nvGraphicFramePr>
        <p:xfrm>
          <a:off x="838200" y="3848894"/>
          <a:ext cx="10515600" cy="304800"/>
        </p:xfrm>
        <a:graphic>
          <a:graphicData uri="http://schemas.openxmlformats.org/drawingml/2006/table">
            <a:tbl>
              <a:tblPr/>
              <a:tblGrid>
                <a:gridCol w="10515600">
                  <a:extLst>
                    <a:ext uri="{9D8B030D-6E8A-4147-A177-3AD203B41FA5}">
                      <a16:colId xmlns:a16="http://schemas.microsoft.com/office/drawing/2014/main" val="1405483604"/>
                    </a:ext>
                  </a:extLst>
                </a:gridCol>
              </a:tblGrid>
              <a:tr h="0">
                <a:tc>
                  <a:txBody>
                    <a:bodyPr/>
                    <a:lstStyle/>
                    <a:p>
                      <a:endParaRPr lang="en-IN" dirty="0"/>
                    </a:p>
                  </a:txBody>
                  <a:tcPr anchor="ctr">
                    <a:lnL>
                      <a:noFill/>
                    </a:lnL>
                    <a:lnR>
                      <a:noFill/>
                    </a:lnR>
                    <a:lnT>
                      <a:noFill/>
                    </a:lnT>
                    <a:lnB>
                      <a:noFill/>
                    </a:lnB>
                    <a:noFill/>
                  </a:tcPr>
                </a:tc>
                <a:extLst>
                  <a:ext uri="{0D108BD9-81ED-4DB2-BD59-A6C34878D82A}">
                    <a16:rowId xmlns:a16="http://schemas.microsoft.com/office/drawing/2014/main" val="741506450"/>
                  </a:ext>
                </a:extLst>
              </a:tr>
            </a:tbl>
          </a:graphicData>
        </a:graphic>
      </p:graphicFrame>
      <p:graphicFrame>
        <p:nvGraphicFramePr>
          <p:cNvPr id="9" name="Table 8">
            <a:extLst>
              <a:ext uri="{FF2B5EF4-FFF2-40B4-BE49-F238E27FC236}">
                <a16:creationId xmlns:a16="http://schemas.microsoft.com/office/drawing/2014/main" id="{FD301F18-D3F2-BB6E-04CD-716D23F9440F}"/>
              </a:ext>
            </a:extLst>
          </p:cNvPr>
          <p:cNvGraphicFramePr>
            <a:graphicFrameLocks noGrp="1"/>
          </p:cNvGraphicFramePr>
          <p:nvPr>
            <p:extLst>
              <p:ext uri="{D42A27DB-BD31-4B8C-83A1-F6EECF244321}">
                <p14:modId xmlns:p14="http://schemas.microsoft.com/office/powerpoint/2010/main" val="3522154307"/>
              </p:ext>
            </p:extLst>
          </p:nvPr>
        </p:nvGraphicFramePr>
        <p:xfrm>
          <a:off x="838200" y="3848894"/>
          <a:ext cx="10515600" cy="304800"/>
        </p:xfrm>
        <a:graphic>
          <a:graphicData uri="http://schemas.openxmlformats.org/drawingml/2006/table">
            <a:tbl>
              <a:tblPr/>
              <a:tblGrid>
                <a:gridCol w="10515600">
                  <a:extLst>
                    <a:ext uri="{9D8B030D-6E8A-4147-A177-3AD203B41FA5}">
                      <a16:colId xmlns:a16="http://schemas.microsoft.com/office/drawing/2014/main" val="2698718256"/>
                    </a:ext>
                  </a:extLst>
                </a:gridCol>
              </a:tblGrid>
              <a:tr h="0">
                <a:tc>
                  <a:txBody>
                    <a:bodyPr/>
                    <a:lstStyle/>
                    <a:p>
                      <a:endParaRPr lang="en-IN" dirty="0"/>
                    </a:p>
                  </a:txBody>
                  <a:tcPr anchor="ctr">
                    <a:lnL>
                      <a:noFill/>
                    </a:lnL>
                    <a:lnR>
                      <a:noFill/>
                    </a:lnR>
                    <a:lnT>
                      <a:noFill/>
                    </a:lnT>
                    <a:lnB>
                      <a:noFill/>
                    </a:lnB>
                    <a:noFill/>
                  </a:tcPr>
                </a:tc>
                <a:extLst>
                  <a:ext uri="{0D108BD9-81ED-4DB2-BD59-A6C34878D82A}">
                    <a16:rowId xmlns:a16="http://schemas.microsoft.com/office/drawing/2014/main" val="1018884884"/>
                  </a:ext>
                </a:extLst>
              </a:tr>
            </a:tbl>
          </a:graphicData>
        </a:graphic>
      </p:graphicFrame>
    </p:spTree>
    <p:extLst>
      <p:ext uri="{BB962C8B-B14F-4D97-AF65-F5344CB8AC3E}">
        <p14:creationId xmlns:p14="http://schemas.microsoft.com/office/powerpoint/2010/main" val="3834714720"/>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D883D3-5D3E-61B5-B0D3-FD056D02F4FB}"/>
              </a:ext>
            </a:extLst>
          </p:cNvPr>
          <p:cNvPicPr>
            <a:picLocks noChangeAspect="1"/>
          </p:cNvPicPr>
          <p:nvPr/>
        </p:nvPicPr>
        <p:blipFill>
          <a:blip r:embed="rId2"/>
          <a:stretch>
            <a:fillRect/>
          </a:stretch>
        </p:blipFill>
        <p:spPr>
          <a:xfrm>
            <a:off x="570734" y="866830"/>
            <a:ext cx="8507012" cy="3762900"/>
          </a:xfrm>
          <a:prstGeom prst="rect">
            <a:avLst/>
          </a:prstGeom>
        </p:spPr>
      </p:pic>
      <p:sp>
        <p:nvSpPr>
          <p:cNvPr id="4" name="TextBox 3">
            <a:extLst>
              <a:ext uri="{FF2B5EF4-FFF2-40B4-BE49-F238E27FC236}">
                <a16:creationId xmlns:a16="http://schemas.microsoft.com/office/drawing/2014/main" id="{07D7EEBF-46F9-812B-D06C-723B4ABAA4AD}"/>
              </a:ext>
            </a:extLst>
          </p:cNvPr>
          <p:cNvSpPr txBox="1"/>
          <p:nvPr/>
        </p:nvSpPr>
        <p:spPr>
          <a:xfrm>
            <a:off x="3114254" y="146307"/>
            <a:ext cx="5963492" cy="400110"/>
          </a:xfrm>
          <a:prstGeom prst="rect">
            <a:avLst/>
          </a:prstGeom>
          <a:noFill/>
        </p:spPr>
        <p:txBody>
          <a:bodyPr wrap="none" rtlCol="0">
            <a:spAutoFit/>
          </a:bodyPr>
          <a:lstStyle/>
          <a:p>
            <a:pPr marL="342900" indent="-342900">
              <a:buFont typeface="Wingdings" panose="05000000000000000000" pitchFamily="2" charset="2"/>
              <a:buChar char="ü"/>
            </a:pPr>
            <a:r>
              <a:rPr lang="en-IN"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The most popular music Genre for each country.</a:t>
            </a:r>
          </a:p>
        </p:txBody>
      </p:sp>
      <p:pic>
        <p:nvPicPr>
          <p:cNvPr id="6" name="Picture 5">
            <a:extLst>
              <a:ext uri="{FF2B5EF4-FFF2-40B4-BE49-F238E27FC236}">
                <a16:creationId xmlns:a16="http://schemas.microsoft.com/office/drawing/2014/main" id="{B441047E-AD6E-035F-749B-DF623BCB853A}"/>
              </a:ext>
            </a:extLst>
          </p:cNvPr>
          <p:cNvPicPr>
            <a:picLocks noChangeAspect="1"/>
          </p:cNvPicPr>
          <p:nvPr/>
        </p:nvPicPr>
        <p:blipFill>
          <a:blip r:embed="rId3"/>
          <a:stretch>
            <a:fillRect/>
          </a:stretch>
        </p:blipFill>
        <p:spPr>
          <a:xfrm>
            <a:off x="6902854" y="2202558"/>
            <a:ext cx="4349784" cy="3976945"/>
          </a:xfrm>
          <a:prstGeom prst="rect">
            <a:avLst/>
          </a:prstGeom>
        </p:spPr>
      </p:pic>
      <p:sp>
        <p:nvSpPr>
          <p:cNvPr id="2" name="TextBox 1">
            <a:extLst>
              <a:ext uri="{FF2B5EF4-FFF2-40B4-BE49-F238E27FC236}">
                <a16:creationId xmlns:a16="http://schemas.microsoft.com/office/drawing/2014/main" id="{8D00AA9C-F48B-D95C-8BDD-7645E587F23A}"/>
              </a:ext>
            </a:extLst>
          </p:cNvPr>
          <p:cNvSpPr txBox="1"/>
          <p:nvPr/>
        </p:nvSpPr>
        <p:spPr>
          <a:xfrm>
            <a:off x="570734" y="5283284"/>
            <a:ext cx="4188967" cy="707886"/>
          </a:xfrm>
          <a:prstGeom prst="rect">
            <a:avLst/>
          </a:prstGeom>
          <a:noFill/>
        </p:spPr>
        <p:txBody>
          <a:bodyPr wrap="none" rtlCol="0">
            <a:spAutoFit/>
          </a:bodyPr>
          <a:lstStyle/>
          <a:p>
            <a:pPr marL="285750" indent="-285750">
              <a:buFont typeface="Wingdings" panose="05000000000000000000" pitchFamily="2" charset="2"/>
              <a:buChar char="v"/>
            </a:pPr>
            <a:r>
              <a:rPr lang="en-US" sz="2000" dirty="0">
                <a:latin typeface="Lato" panose="020F0502020204030203" pitchFamily="34" charset="0"/>
                <a:ea typeface="Lato" panose="020F0502020204030203" pitchFamily="34" charset="0"/>
                <a:cs typeface="Lato" panose="020F0502020204030203" pitchFamily="34" charset="0"/>
              </a:rPr>
              <a:t>Number of distinct countries : 24</a:t>
            </a:r>
          </a:p>
          <a:p>
            <a:pPr marL="285750" indent="-285750">
              <a:buFont typeface="Wingdings" panose="05000000000000000000" pitchFamily="2" charset="2"/>
              <a:buChar char="v"/>
            </a:pPr>
            <a:r>
              <a:rPr lang="en-US" sz="2000" dirty="0">
                <a:latin typeface="Lato" panose="020F0502020204030203" pitchFamily="34" charset="0"/>
                <a:ea typeface="Lato" panose="020F0502020204030203" pitchFamily="34" charset="0"/>
                <a:cs typeface="Lato" panose="020F0502020204030203" pitchFamily="34" charset="0"/>
              </a:rPr>
              <a:t>Number of distinct genres : 25 </a:t>
            </a:r>
            <a:endParaRPr lang="en-IN"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82859558"/>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D568B1-BED9-8875-30BA-48F2BE0D681F}"/>
              </a:ext>
            </a:extLst>
          </p:cNvPr>
          <p:cNvSpPr txBox="1"/>
          <p:nvPr/>
        </p:nvSpPr>
        <p:spPr>
          <a:xfrm>
            <a:off x="1940559" y="151943"/>
            <a:ext cx="8310880" cy="400110"/>
          </a:xfrm>
          <a:prstGeom prst="rect">
            <a:avLst/>
          </a:prstGeom>
          <a:noFill/>
        </p:spPr>
        <p:txBody>
          <a:bodyPr wrap="square" rtlCol="0">
            <a:spAutoFit/>
          </a:bodyPr>
          <a:lstStyle/>
          <a:p>
            <a:pPr marL="342900" indent="-342900">
              <a:buFont typeface="Wingdings" panose="05000000000000000000" pitchFamily="2" charset="2"/>
              <a:buChar char="ü"/>
            </a:pPr>
            <a:r>
              <a:rPr lang="en-IN"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List of customer that has spent the most on music for each country. </a:t>
            </a:r>
          </a:p>
        </p:txBody>
      </p:sp>
      <p:pic>
        <p:nvPicPr>
          <p:cNvPr id="7" name="Picture 6">
            <a:extLst>
              <a:ext uri="{FF2B5EF4-FFF2-40B4-BE49-F238E27FC236}">
                <a16:creationId xmlns:a16="http://schemas.microsoft.com/office/drawing/2014/main" id="{76DE8483-B0DD-7A29-1813-7539BFD7C995}"/>
              </a:ext>
            </a:extLst>
          </p:cNvPr>
          <p:cNvPicPr>
            <a:picLocks noChangeAspect="1"/>
          </p:cNvPicPr>
          <p:nvPr/>
        </p:nvPicPr>
        <p:blipFill>
          <a:blip r:embed="rId2"/>
          <a:stretch>
            <a:fillRect/>
          </a:stretch>
        </p:blipFill>
        <p:spPr>
          <a:xfrm>
            <a:off x="213576" y="552053"/>
            <a:ext cx="10545647" cy="3696216"/>
          </a:xfrm>
          <a:prstGeom prst="rect">
            <a:avLst/>
          </a:prstGeom>
        </p:spPr>
      </p:pic>
      <p:pic>
        <p:nvPicPr>
          <p:cNvPr id="3" name="Picture 2">
            <a:extLst>
              <a:ext uri="{FF2B5EF4-FFF2-40B4-BE49-F238E27FC236}">
                <a16:creationId xmlns:a16="http://schemas.microsoft.com/office/drawing/2014/main" id="{9488B982-5198-ED9C-6331-A682892DCB5F}"/>
              </a:ext>
            </a:extLst>
          </p:cNvPr>
          <p:cNvPicPr>
            <a:picLocks noChangeAspect="1"/>
          </p:cNvPicPr>
          <p:nvPr/>
        </p:nvPicPr>
        <p:blipFill>
          <a:blip r:embed="rId3"/>
          <a:stretch>
            <a:fillRect/>
          </a:stretch>
        </p:blipFill>
        <p:spPr>
          <a:xfrm>
            <a:off x="4970457" y="2458720"/>
            <a:ext cx="3894188" cy="4091939"/>
          </a:xfrm>
          <a:prstGeom prst="rect">
            <a:avLst/>
          </a:prstGeom>
        </p:spPr>
      </p:pic>
    </p:spTree>
    <p:extLst>
      <p:ext uri="{BB962C8B-B14F-4D97-AF65-F5344CB8AC3E}">
        <p14:creationId xmlns:p14="http://schemas.microsoft.com/office/powerpoint/2010/main" val="3803395734"/>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24C866-7573-23EC-E980-240192D23088}"/>
              </a:ext>
            </a:extLst>
          </p:cNvPr>
          <p:cNvSpPr txBox="1"/>
          <p:nvPr/>
        </p:nvSpPr>
        <p:spPr>
          <a:xfrm>
            <a:off x="340469" y="197796"/>
            <a:ext cx="1560042" cy="400110"/>
          </a:xfrm>
          <a:prstGeom prst="rect">
            <a:avLst/>
          </a:prstGeom>
          <a:noFill/>
        </p:spPr>
        <p:txBody>
          <a:bodyPr wrap="none" rtlCol="0">
            <a:spAutoFit/>
          </a:bodyPr>
          <a:lstStyle/>
          <a:p>
            <a:r>
              <a:rPr lang="en-US"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Conclusion :</a:t>
            </a:r>
            <a:endParaRPr lang="en-IN"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3B323997-2A93-6422-ACDE-229998110A61}"/>
              </a:ext>
            </a:extLst>
          </p:cNvPr>
          <p:cNvSpPr txBox="1"/>
          <p:nvPr/>
        </p:nvSpPr>
        <p:spPr>
          <a:xfrm>
            <a:off x="287074" y="792281"/>
            <a:ext cx="11617851" cy="3170099"/>
          </a:xfrm>
          <a:prstGeom prst="rect">
            <a:avLst/>
          </a:prstGeom>
          <a:noFill/>
        </p:spPr>
        <p:txBody>
          <a:bodyPr wrap="square" rtlCol="0">
            <a:spAutoFit/>
          </a:bodyPr>
          <a:lstStyle/>
          <a:p>
            <a:pPr marL="342900" indent="-342900" algn="just">
              <a:buFont typeface="Wingdings" panose="05000000000000000000" pitchFamily="2" charset="2"/>
              <a:buChar char="§"/>
            </a:pPr>
            <a:endParaRPr lang="en-US"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endParaRPr>
          </a:p>
          <a:p>
            <a:pPr marL="342900" indent="-342900" algn="just">
              <a:buFont typeface="Wingdings" panose="05000000000000000000" pitchFamily="2" charset="2"/>
              <a:buChar char="§"/>
            </a:pPr>
            <a:r>
              <a:rPr lang="en-US"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We saw how we can know about various trends and top rankings based on using specific filters can be obtained. Similarly, we can host different awards for the diverse categories through out cities and countries.</a:t>
            </a:r>
          </a:p>
          <a:p>
            <a:pPr marL="342900" lvl="1" indent="-342900" algn="just">
              <a:buFont typeface="Wingdings" panose="05000000000000000000" pitchFamily="2" charset="2"/>
              <a:buChar char="§"/>
            </a:pPr>
            <a:endParaRPr lang="en-US"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endParaRPr>
          </a:p>
          <a:p>
            <a:pPr marL="342900" lvl="0" indent="-342900" algn="just" eaLnBrk="0" fontAlgn="base" hangingPunct="0">
              <a:spcBef>
                <a:spcPct val="0"/>
              </a:spcBef>
              <a:spcAft>
                <a:spcPct val="0"/>
              </a:spcAft>
              <a:buClrTx/>
              <a:buFont typeface="Wingdings" panose="05000000000000000000" pitchFamily="2" charset="2"/>
              <a:buChar char="§"/>
            </a:pPr>
            <a:r>
              <a:rPr lang="en-US" altLang="en-US"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Insights from this analysis can support better customer targeting, event planning , and inventory decisions based on popular genres/artists.</a:t>
            </a:r>
          </a:p>
          <a:p>
            <a:pPr algn="just"/>
            <a:r>
              <a:rPr lang="en-US"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 </a:t>
            </a:r>
            <a:endParaRPr lang="en-US" sz="2000" dirty="0">
              <a:solidFill>
                <a:srgbClr val="002060"/>
              </a:solidFill>
              <a:latin typeface="Lato" panose="020F0502020204030203" pitchFamily="34" charset="0"/>
              <a:ea typeface="Lato" panose="020F0502020204030203" pitchFamily="34" charset="0"/>
              <a:cs typeface="Lato" panose="020F0502020204030203" pitchFamily="34" charset="0"/>
            </a:endParaRPr>
          </a:p>
          <a:p>
            <a:pPr marL="342900" lvl="1" indent="-342900" algn="just">
              <a:buFont typeface="Wingdings" panose="05000000000000000000" pitchFamily="2" charset="2"/>
              <a:buChar char="§"/>
            </a:pPr>
            <a:r>
              <a:rPr lang="en-US"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This project strengthened my ability to translate raw data into meaningful business intelligence using SQL.</a:t>
            </a:r>
          </a:p>
        </p:txBody>
      </p:sp>
    </p:spTree>
    <p:extLst>
      <p:ext uri="{BB962C8B-B14F-4D97-AF65-F5344CB8AC3E}">
        <p14:creationId xmlns:p14="http://schemas.microsoft.com/office/powerpoint/2010/main" val="4262818786"/>
      </p:ext>
    </p:extLst>
  </p:cSld>
  <p:clrMapOvr>
    <a:masterClrMapping/>
  </p:clrMapOvr>
  <p:transition>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amless pattern with doodle questions marks. Vector illustration. Seamless pattern with doodle questions marks. Vector illustration">
            <a:extLst>
              <a:ext uri="{FF2B5EF4-FFF2-40B4-BE49-F238E27FC236}">
                <a16:creationId xmlns:a16="http://schemas.microsoft.com/office/drawing/2014/main" id="{A1054C05-778C-C10A-D9BA-8E967680A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6585" y="1556656"/>
            <a:ext cx="4778829" cy="47788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A2A98FF-9CF7-3A8A-58EE-71D7CF7F4D59}"/>
              </a:ext>
            </a:extLst>
          </p:cNvPr>
          <p:cNvSpPr txBox="1"/>
          <p:nvPr/>
        </p:nvSpPr>
        <p:spPr>
          <a:xfrm>
            <a:off x="4840687" y="762001"/>
            <a:ext cx="2510624" cy="523220"/>
          </a:xfrm>
          <a:prstGeom prst="rect">
            <a:avLst/>
          </a:prstGeom>
          <a:noFill/>
        </p:spPr>
        <p:txBody>
          <a:bodyPr wrap="none" rtlCol="0">
            <a:spAutoFit/>
          </a:bodyPr>
          <a:lstStyle/>
          <a:p>
            <a:r>
              <a:rPr lang="en-US" sz="28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Any Questions</a:t>
            </a:r>
            <a:endParaRPr lang="en-IN" sz="28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66201764"/>
      </p:ext>
    </p:extLst>
  </p:cSld>
  <p:clrMapOvr>
    <a:masterClrMapping/>
  </p:clrMapOvr>
  <p:transition>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C8740A-F4C3-0238-FB7C-B2829B81F594}"/>
              </a:ext>
            </a:extLst>
          </p:cNvPr>
          <p:cNvSpPr txBox="1"/>
          <p:nvPr/>
        </p:nvSpPr>
        <p:spPr>
          <a:xfrm>
            <a:off x="224155" y="392430"/>
            <a:ext cx="5996857" cy="461665"/>
          </a:xfrm>
          <a:prstGeom prst="rect">
            <a:avLst/>
          </a:prstGeom>
          <a:noFill/>
        </p:spPr>
        <p:txBody>
          <a:bodyPr wrap="square" rtlCol="0">
            <a:spAutoFit/>
          </a:bodyPr>
          <a:lstStyle/>
          <a:p>
            <a:r>
              <a:rPr lang="en-US" sz="24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Experience and Challenges Faced:</a:t>
            </a:r>
            <a:endParaRPr lang="en-IN" sz="24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65A320CD-BEF5-72B3-CD95-2149023EC0D8}"/>
              </a:ext>
            </a:extLst>
          </p:cNvPr>
          <p:cNvSpPr txBox="1"/>
          <p:nvPr/>
        </p:nvSpPr>
        <p:spPr>
          <a:xfrm>
            <a:off x="640715" y="1471930"/>
            <a:ext cx="8206093" cy="1015663"/>
          </a:xfrm>
          <a:prstGeom prst="rect">
            <a:avLst/>
          </a:prstGeom>
          <a:noFill/>
        </p:spPr>
        <p:txBody>
          <a:bodyPr wrap="none" rtlCol="0">
            <a:spAutoFit/>
          </a:bodyPr>
          <a:lstStyle/>
          <a:p>
            <a:pPr marL="285750" indent="-285750">
              <a:buFont typeface="Wingdings" panose="05000000000000000000" pitchFamily="2" charset="2"/>
              <a:buChar char="Ø"/>
            </a:pPr>
            <a:r>
              <a:rPr lang="en-US"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Difficulty in importing large dataset (track.csv) into SQL using wizard.</a:t>
            </a:r>
          </a:p>
          <a:p>
            <a:pPr marL="285750" indent="-285750">
              <a:buFont typeface="Wingdings" panose="05000000000000000000" pitchFamily="2" charset="2"/>
              <a:buChar char="Ø"/>
            </a:pPr>
            <a:endParaRPr lang="en-US"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endParaRPr>
          </a:p>
          <a:p>
            <a:pPr marL="285750" indent="-285750">
              <a:buFont typeface="Wingdings" panose="05000000000000000000" pitchFamily="2" charset="2"/>
              <a:buChar char="Ø"/>
            </a:pPr>
            <a:r>
              <a:rPr lang="en-IN"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Challenges while writing Join and Sub-queries.</a:t>
            </a:r>
          </a:p>
        </p:txBody>
      </p:sp>
    </p:spTree>
    <p:extLst>
      <p:ext uri="{BB962C8B-B14F-4D97-AF65-F5344CB8AC3E}">
        <p14:creationId xmlns:p14="http://schemas.microsoft.com/office/powerpoint/2010/main" val="2280451703"/>
      </p:ext>
    </p:extLst>
  </p:cSld>
  <p:clrMapOvr>
    <a:masterClrMapping/>
  </p:clrMapOvr>
  <p:transition>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sitting at a desk with a computer&#10;&#10;AI-generated content may be incorrect.">
            <a:extLst>
              <a:ext uri="{FF2B5EF4-FFF2-40B4-BE49-F238E27FC236}">
                <a16:creationId xmlns:a16="http://schemas.microsoft.com/office/drawing/2014/main" id="{579E7738-E836-F016-2AE6-29448A078A39}"/>
              </a:ext>
            </a:extLst>
          </p:cNvPr>
          <p:cNvPicPr>
            <a:picLocks noChangeAspect="1"/>
          </p:cNvPicPr>
          <p:nvPr/>
        </p:nvPicPr>
        <p:blipFill>
          <a:blip r:embed="rId2"/>
          <a:stretch>
            <a:fillRect/>
          </a:stretch>
        </p:blipFill>
        <p:spPr>
          <a:xfrm>
            <a:off x="3928105" y="1618933"/>
            <a:ext cx="3810868" cy="2540579"/>
          </a:xfrm>
          <a:prstGeom prst="rect">
            <a:avLst/>
          </a:prstGeom>
          <a:effectLst>
            <a:softEdge rad="25400"/>
          </a:effectLst>
        </p:spPr>
      </p:pic>
      <p:pic>
        <p:nvPicPr>
          <p:cNvPr id="14" name="Picture 13" descr="A person smiling at the camera&#10;&#10;AI-generated content may be incorrect.">
            <a:extLst>
              <a:ext uri="{FF2B5EF4-FFF2-40B4-BE49-F238E27FC236}">
                <a16:creationId xmlns:a16="http://schemas.microsoft.com/office/drawing/2014/main" id="{71EEEC50-5C18-ECEF-9701-3808CA6CFEF4}"/>
              </a:ext>
            </a:extLst>
          </p:cNvPr>
          <p:cNvPicPr>
            <a:picLocks noChangeAspect="1"/>
          </p:cNvPicPr>
          <p:nvPr/>
        </p:nvPicPr>
        <p:blipFill>
          <a:blip r:embed="rId3"/>
          <a:stretch>
            <a:fillRect/>
          </a:stretch>
        </p:blipFill>
        <p:spPr>
          <a:xfrm>
            <a:off x="4587439" y="1325107"/>
            <a:ext cx="2566112" cy="3311112"/>
          </a:xfrm>
          <a:prstGeom prst="rect">
            <a:avLst/>
          </a:prstGeom>
        </p:spPr>
      </p:pic>
      <p:sp>
        <p:nvSpPr>
          <p:cNvPr id="15" name="Thought Bubble: Cloud 14">
            <a:extLst>
              <a:ext uri="{FF2B5EF4-FFF2-40B4-BE49-F238E27FC236}">
                <a16:creationId xmlns:a16="http://schemas.microsoft.com/office/drawing/2014/main" id="{12DB3482-7D2E-C1EA-24B4-557570BBBA7C}"/>
              </a:ext>
            </a:extLst>
          </p:cNvPr>
          <p:cNvSpPr/>
          <p:nvPr/>
        </p:nvSpPr>
        <p:spPr>
          <a:xfrm>
            <a:off x="5486405" y="660404"/>
            <a:ext cx="2772438" cy="1021080"/>
          </a:xfrm>
          <a:prstGeom prst="cloudCallout">
            <a:avLst/>
          </a:prstGeom>
          <a:solidFill>
            <a:srgbClr val="E9DBBE"/>
          </a:solidFill>
          <a:ln>
            <a:solidFill>
              <a:schemeClr val="tx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Lato" panose="020F0502020204030203" pitchFamily="34" charset="0"/>
                <a:ea typeface="Lato" panose="020F0502020204030203" pitchFamily="34" charset="0"/>
                <a:cs typeface="Lato" panose="020F0502020204030203" pitchFamily="34" charset="0"/>
              </a:rPr>
              <a:t>I enjoy talking about Data..</a:t>
            </a:r>
            <a:endParaRPr lang="en-IN" dirty="0">
              <a:ln w="0"/>
              <a:solidFill>
                <a:schemeClr val="tx1"/>
              </a:solidFill>
              <a:effectLst>
                <a:outerShdw blurRad="38100" dist="19050" dir="2700000" algn="tl" rotWithShape="0">
                  <a:schemeClr val="dk1">
                    <a:alpha val="40000"/>
                  </a:schemeClr>
                </a:outerShdw>
              </a:effectLst>
              <a:latin typeface="Lato" panose="020F0502020204030203" pitchFamily="34" charset="0"/>
              <a:ea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D4AA7608-0D4E-68FB-393D-0D2101591C01}"/>
              </a:ext>
            </a:extLst>
          </p:cNvPr>
          <p:cNvSpPr txBox="1"/>
          <p:nvPr/>
        </p:nvSpPr>
        <p:spPr>
          <a:xfrm>
            <a:off x="3928105" y="4394419"/>
            <a:ext cx="4514786" cy="1200329"/>
          </a:xfrm>
          <a:prstGeom prst="rect">
            <a:avLst/>
          </a:prstGeom>
          <a:noFill/>
        </p:spPr>
        <p:txBody>
          <a:bodyPr wrap="squar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Aryan Madchetti</a:t>
            </a:r>
          </a:p>
          <a:p>
            <a:r>
              <a:rPr lang="en-US" sz="2400" b="1" dirty="0">
                <a:latin typeface="Lato" panose="020F0502020204030203" pitchFamily="34" charset="0"/>
                <a:ea typeface="Lato" panose="020F0502020204030203" pitchFamily="34" charset="0"/>
                <a:cs typeface="Lato" panose="020F0502020204030203" pitchFamily="34" charset="0"/>
              </a:rPr>
              <a:t>B.Tech, Computer Engineering</a:t>
            </a:r>
          </a:p>
          <a:p>
            <a:r>
              <a:rPr lang="en-US" sz="2400" b="1" dirty="0">
                <a:latin typeface="Lato" panose="020F0502020204030203" pitchFamily="34" charset="0"/>
                <a:ea typeface="Lato" panose="020F0502020204030203" pitchFamily="34" charset="0"/>
                <a:cs typeface="Lato" panose="020F0502020204030203" pitchFamily="34" charset="0"/>
              </a:rPr>
              <a:t>DY Patil University, Pune, Ambi</a:t>
            </a:r>
            <a:endParaRPr lang="en-IN" sz="2400" b="1" dirty="0">
              <a:latin typeface="Lato" panose="020F0502020204030203" pitchFamily="34" charset="0"/>
              <a:ea typeface="Lato" panose="020F0502020204030203" pitchFamily="34" charset="0"/>
              <a:cs typeface="Lato" panose="020F0502020204030203" pitchFamily="34" charset="0"/>
            </a:endParaRPr>
          </a:p>
        </p:txBody>
      </p:sp>
      <p:pic>
        <p:nvPicPr>
          <p:cNvPr id="7" name="Picture 6" descr="A black background with a black square&#10;&#10;AI-generated content may be incorrect.">
            <a:hlinkClick r:id="rId4"/>
            <a:extLst>
              <a:ext uri="{FF2B5EF4-FFF2-40B4-BE49-F238E27FC236}">
                <a16:creationId xmlns:a16="http://schemas.microsoft.com/office/drawing/2014/main" id="{BE412E1C-5DAA-B141-8237-5613B92EB166}"/>
              </a:ext>
            </a:extLst>
          </p:cNvPr>
          <p:cNvPicPr>
            <a:picLocks noChangeAspect="1"/>
          </p:cNvPicPr>
          <p:nvPr/>
        </p:nvPicPr>
        <p:blipFill>
          <a:blip r:embed="rId5"/>
          <a:stretch>
            <a:fillRect/>
          </a:stretch>
        </p:blipFill>
        <p:spPr>
          <a:xfrm>
            <a:off x="5169598" y="5725377"/>
            <a:ext cx="633614" cy="633614"/>
          </a:xfrm>
          <a:prstGeom prst="rect">
            <a:avLst/>
          </a:prstGeom>
        </p:spPr>
      </p:pic>
      <p:pic>
        <p:nvPicPr>
          <p:cNvPr id="9" name="Picture 8" descr="A black background with a black square&#10;&#10;AI-generated content may be incorrect.">
            <a:hlinkClick r:id="rId6"/>
            <a:extLst>
              <a:ext uri="{FF2B5EF4-FFF2-40B4-BE49-F238E27FC236}">
                <a16:creationId xmlns:a16="http://schemas.microsoft.com/office/drawing/2014/main" id="{087A5A9A-D01A-B213-5C8C-AA8C7E4399A0}"/>
              </a:ext>
            </a:extLst>
          </p:cNvPr>
          <p:cNvPicPr>
            <a:picLocks noChangeAspect="1"/>
          </p:cNvPicPr>
          <p:nvPr/>
        </p:nvPicPr>
        <p:blipFill>
          <a:blip r:embed="rId7"/>
          <a:stretch>
            <a:fillRect/>
          </a:stretch>
        </p:blipFill>
        <p:spPr>
          <a:xfrm>
            <a:off x="6740625" y="5725377"/>
            <a:ext cx="633614" cy="633614"/>
          </a:xfrm>
          <a:prstGeom prst="rect">
            <a:avLst/>
          </a:prstGeom>
        </p:spPr>
      </p:pic>
    </p:spTree>
    <p:extLst>
      <p:ext uri="{BB962C8B-B14F-4D97-AF65-F5344CB8AC3E}">
        <p14:creationId xmlns:p14="http://schemas.microsoft.com/office/powerpoint/2010/main" val="956326745"/>
      </p:ext>
    </p:extLst>
  </p:cSld>
  <p:clrMapOvr>
    <a:masterClrMapping/>
  </p:clrMapOvr>
  <p:transition>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857443" y="2498466"/>
            <a:ext cx="3661836"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4400"/>
              <a:buFont typeface="Libre Baskerville"/>
              <a:buNone/>
            </a:pPr>
            <a:r>
              <a:rPr lang="en-IN" sz="4400" b="0" i="0" u="none" strike="noStrike" cap="none"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sym typeface="Libre Baskerville"/>
              </a:rPr>
              <a:t>THANK </a:t>
            </a:r>
          </a:p>
          <a:p>
            <a:pPr marL="0" marR="0" lvl="0" indent="0" algn="l" rtl="0">
              <a:lnSpc>
                <a:spcPct val="100000"/>
              </a:lnSpc>
              <a:spcBef>
                <a:spcPts val="0"/>
              </a:spcBef>
              <a:spcAft>
                <a:spcPts val="0"/>
              </a:spcAft>
              <a:buClr>
                <a:srgbClr val="C00000"/>
              </a:buClr>
              <a:buSzPts val="4400"/>
              <a:buFont typeface="Libre Baskerville"/>
              <a:buNone/>
            </a:pPr>
            <a:r>
              <a:rPr lang="en-IN" sz="4400" b="0" i="0" u="none" strike="noStrike" cap="none"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sym typeface="Libre Baskerville"/>
              </a:rPr>
              <a:t>YOU !</a:t>
            </a:r>
            <a:endParaRPr sz="1800" b="0" i="0" u="none" strike="noStrike" cap="none"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sym typeface="Calibri"/>
            </a:endParaRPr>
          </a:p>
        </p:txBody>
      </p:sp>
    </p:spTree>
  </p:cSld>
  <p:clrMapOvr>
    <a:masterClrMapping/>
  </p:clrMapOvr>
  <p:transition>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extBox 1">
            <a:extLst>
              <a:ext uri="{FF2B5EF4-FFF2-40B4-BE49-F238E27FC236}">
                <a16:creationId xmlns:a16="http://schemas.microsoft.com/office/drawing/2014/main" id="{EC28EB7E-971F-E88E-51C5-34525CD64DA0}"/>
              </a:ext>
            </a:extLst>
          </p:cNvPr>
          <p:cNvSpPr txBox="1"/>
          <p:nvPr/>
        </p:nvSpPr>
        <p:spPr>
          <a:xfrm>
            <a:off x="317770" y="3249038"/>
            <a:ext cx="11556460" cy="3073918"/>
          </a:xfrm>
          <a:prstGeom prst="rect">
            <a:avLst/>
          </a:prstGeom>
          <a:noFill/>
        </p:spPr>
        <p:txBody>
          <a:bodyPr wrap="square" rtlCol="0">
            <a:spAutoFit/>
          </a:bodyPr>
          <a:lstStyle/>
          <a:p>
            <a:pPr algn="just">
              <a:lnSpc>
                <a:spcPct val="200000"/>
              </a:lnSpc>
            </a:pPr>
            <a:r>
              <a:rPr lang="en-US"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This project focuses on analyzing a real-world music store database using SQL. The goal was to design a relational schema, import data from CSV files, and write optimized queries to extract actionable business insights. Through this, I practiced key database skills like data modeling, joins, aggregations, and subqueries—answering questions around customer behavior, revenue trends, and popular music genres, etc.</a:t>
            </a:r>
            <a:endParaRPr lang="en-IN"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endParaRPr>
          </a:p>
        </p:txBody>
      </p:sp>
      <p:sp>
        <p:nvSpPr>
          <p:cNvPr id="4" name="Rectangle 3">
            <a:extLst>
              <a:ext uri="{FF2B5EF4-FFF2-40B4-BE49-F238E27FC236}">
                <a16:creationId xmlns:a16="http://schemas.microsoft.com/office/drawing/2014/main" id="{DCEABC1B-864A-A58F-4F12-6B290846F1E1}"/>
              </a:ext>
            </a:extLst>
          </p:cNvPr>
          <p:cNvSpPr/>
          <p:nvPr/>
        </p:nvSpPr>
        <p:spPr>
          <a:xfrm>
            <a:off x="3051810" y="1153674"/>
            <a:ext cx="6088380" cy="1127760"/>
          </a:xfrm>
          <a:prstGeom prst="rect">
            <a:avLst/>
          </a:prstGeom>
          <a:blipFill dpi="0" rotWithShape="1">
            <a:blip r:embed="rId3">
              <a:extLst>
                <a:ext uri="{28A0092B-C50C-407E-A947-70E740481C1C}">
                  <a14:useLocalDpi xmlns:a14="http://schemas.microsoft.com/office/drawing/2010/main" val="0"/>
                </a:ext>
              </a:extLst>
            </a:blip>
            <a:srcRect/>
            <a:stretch>
              <a:fillRect l="-13879" t="-88687" r="-3819" b="-96374"/>
            </a:stretch>
          </a:blipFill>
          <a:ln>
            <a:no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F17083E-CA05-BF56-CE77-63CF7E2DE720}"/>
              </a:ext>
            </a:extLst>
          </p:cNvPr>
          <p:cNvSpPr txBox="1"/>
          <p:nvPr/>
        </p:nvSpPr>
        <p:spPr>
          <a:xfrm>
            <a:off x="6956384" y="2303570"/>
            <a:ext cx="2523281" cy="461665"/>
          </a:xfrm>
          <a:prstGeom prst="rect">
            <a:avLst/>
          </a:prstGeom>
          <a:noFill/>
        </p:spPr>
        <p:txBody>
          <a:bodyPr wrap="square" rtlCol="0">
            <a:spAutoFit/>
          </a:bodyPr>
          <a:lstStyle/>
          <a:p>
            <a:r>
              <a:rPr lang="en-US" sz="2400" dirty="0">
                <a:latin typeface="Bernard MT Condensed" panose="02050806060905020404" pitchFamily="18" charset="0"/>
              </a:rPr>
              <a:t>- THE MUSIC STORE</a:t>
            </a:r>
            <a:endParaRPr lang="en-IN" sz="2400" dirty="0">
              <a:latin typeface="Bernard MT Condensed" panose="02050806060905020404" pitchFamily="18" charset="0"/>
            </a:endParaRPr>
          </a:p>
        </p:txBody>
      </p:sp>
    </p:spTree>
  </p:cSld>
  <p:clrMapOvr>
    <a:masterClrMapping/>
  </p:clrMapOvr>
  <p:transition>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53166C-7A72-35B9-AF61-A1F1E528CE84}"/>
              </a:ext>
            </a:extLst>
          </p:cNvPr>
          <p:cNvSpPr txBox="1"/>
          <p:nvPr/>
        </p:nvSpPr>
        <p:spPr>
          <a:xfrm>
            <a:off x="127321" y="208345"/>
            <a:ext cx="5845215" cy="400110"/>
          </a:xfrm>
          <a:prstGeom prst="rect">
            <a:avLst/>
          </a:prstGeom>
          <a:noFill/>
        </p:spPr>
        <p:txBody>
          <a:bodyPr wrap="square" rtlCol="0">
            <a:spAutoFit/>
          </a:bodyPr>
          <a:lstStyle/>
          <a:p>
            <a:r>
              <a:rPr lang="en-US"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ER Diagram and Scheme Explanation :</a:t>
            </a:r>
            <a:endParaRPr lang="en-IN"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endParaRPr>
          </a:p>
        </p:txBody>
      </p:sp>
      <p:pic>
        <p:nvPicPr>
          <p:cNvPr id="15" name="Picture 14">
            <a:extLst>
              <a:ext uri="{FF2B5EF4-FFF2-40B4-BE49-F238E27FC236}">
                <a16:creationId xmlns:a16="http://schemas.microsoft.com/office/drawing/2014/main" id="{58FD4B07-E572-5332-1B32-C6E5EBF8E1BE}"/>
              </a:ext>
            </a:extLst>
          </p:cNvPr>
          <p:cNvPicPr>
            <a:picLocks noChangeAspect="1"/>
          </p:cNvPicPr>
          <p:nvPr/>
        </p:nvPicPr>
        <p:blipFill>
          <a:blip r:embed="rId2"/>
          <a:stretch>
            <a:fillRect/>
          </a:stretch>
        </p:blipFill>
        <p:spPr>
          <a:xfrm>
            <a:off x="1599807" y="1003204"/>
            <a:ext cx="1235525" cy="3220813"/>
          </a:xfrm>
          <a:prstGeom prst="rect">
            <a:avLst/>
          </a:prstGeom>
        </p:spPr>
      </p:pic>
      <p:pic>
        <p:nvPicPr>
          <p:cNvPr id="17" name="Picture 16">
            <a:extLst>
              <a:ext uri="{FF2B5EF4-FFF2-40B4-BE49-F238E27FC236}">
                <a16:creationId xmlns:a16="http://schemas.microsoft.com/office/drawing/2014/main" id="{A1F611D0-84F8-B7FD-FDCB-564BA1976351}"/>
              </a:ext>
            </a:extLst>
          </p:cNvPr>
          <p:cNvPicPr>
            <a:picLocks noChangeAspect="1"/>
          </p:cNvPicPr>
          <p:nvPr/>
        </p:nvPicPr>
        <p:blipFill>
          <a:blip r:embed="rId3"/>
          <a:stretch>
            <a:fillRect/>
          </a:stretch>
        </p:blipFill>
        <p:spPr>
          <a:xfrm>
            <a:off x="3370955" y="1287940"/>
            <a:ext cx="1235525" cy="2651340"/>
          </a:xfrm>
          <a:prstGeom prst="rect">
            <a:avLst/>
          </a:prstGeom>
        </p:spPr>
      </p:pic>
      <p:pic>
        <p:nvPicPr>
          <p:cNvPr id="19" name="Picture 18">
            <a:extLst>
              <a:ext uri="{FF2B5EF4-FFF2-40B4-BE49-F238E27FC236}">
                <a16:creationId xmlns:a16="http://schemas.microsoft.com/office/drawing/2014/main" id="{74D44214-B9CD-8CC6-4C5D-46D7A7E8C22B}"/>
              </a:ext>
            </a:extLst>
          </p:cNvPr>
          <p:cNvPicPr>
            <a:picLocks noChangeAspect="1"/>
          </p:cNvPicPr>
          <p:nvPr/>
        </p:nvPicPr>
        <p:blipFill>
          <a:blip r:embed="rId4"/>
          <a:stretch>
            <a:fillRect/>
          </a:stretch>
        </p:blipFill>
        <p:spPr>
          <a:xfrm>
            <a:off x="5142103" y="1033693"/>
            <a:ext cx="1245280" cy="1562100"/>
          </a:xfrm>
          <a:prstGeom prst="rect">
            <a:avLst/>
          </a:prstGeom>
        </p:spPr>
      </p:pic>
      <p:pic>
        <p:nvPicPr>
          <p:cNvPr id="21" name="Picture 20">
            <a:extLst>
              <a:ext uri="{FF2B5EF4-FFF2-40B4-BE49-F238E27FC236}">
                <a16:creationId xmlns:a16="http://schemas.microsoft.com/office/drawing/2014/main" id="{C784EC20-36A1-7204-FA85-BC0B30E57872}"/>
              </a:ext>
            </a:extLst>
          </p:cNvPr>
          <p:cNvPicPr>
            <a:picLocks noChangeAspect="1"/>
          </p:cNvPicPr>
          <p:nvPr/>
        </p:nvPicPr>
        <p:blipFill>
          <a:blip r:embed="rId5"/>
          <a:stretch>
            <a:fillRect/>
          </a:stretch>
        </p:blipFill>
        <p:spPr>
          <a:xfrm>
            <a:off x="5153616" y="2999232"/>
            <a:ext cx="1233767" cy="1126948"/>
          </a:xfrm>
          <a:prstGeom prst="rect">
            <a:avLst/>
          </a:prstGeom>
        </p:spPr>
      </p:pic>
      <p:pic>
        <p:nvPicPr>
          <p:cNvPr id="23" name="Picture 22">
            <a:extLst>
              <a:ext uri="{FF2B5EF4-FFF2-40B4-BE49-F238E27FC236}">
                <a16:creationId xmlns:a16="http://schemas.microsoft.com/office/drawing/2014/main" id="{5FDEC041-3F40-397A-2792-3A44830638CB}"/>
              </a:ext>
            </a:extLst>
          </p:cNvPr>
          <p:cNvPicPr>
            <a:picLocks noChangeAspect="1"/>
          </p:cNvPicPr>
          <p:nvPr/>
        </p:nvPicPr>
        <p:blipFill>
          <a:blip r:embed="rId6"/>
          <a:stretch>
            <a:fillRect/>
          </a:stretch>
        </p:blipFill>
        <p:spPr>
          <a:xfrm>
            <a:off x="7169048" y="3375520"/>
            <a:ext cx="1233767" cy="1915021"/>
          </a:xfrm>
          <a:prstGeom prst="rect">
            <a:avLst/>
          </a:prstGeom>
        </p:spPr>
      </p:pic>
      <p:pic>
        <p:nvPicPr>
          <p:cNvPr id="25" name="Picture 24">
            <a:extLst>
              <a:ext uri="{FF2B5EF4-FFF2-40B4-BE49-F238E27FC236}">
                <a16:creationId xmlns:a16="http://schemas.microsoft.com/office/drawing/2014/main" id="{6CCE4F38-1305-0370-4E9C-636613F9D8C4}"/>
              </a:ext>
            </a:extLst>
          </p:cNvPr>
          <p:cNvPicPr>
            <a:picLocks noChangeAspect="1"/>
          </p:cNvPicPr>
          <p:nvPr/>
        </p:nvPicPr>
        <p:blipFill>
          <a:blip r:embed="rId7"/>
          <a:stretch>
            <a:fillRect/>
          </a:stretch>
        </p:blipFill>
        <p:spPr>
          <a:xfrm>
            <a:off x="9006790" y="2780961"/>
            <a:ext cx="1233767" cy="648039"/>
          </a:xfrm>
          <a:prstGeom prst="rect">
            <a:avLst/>
          </a:prstGeom>
        </p:spPr>
      </p:pic>
      <p:pic>
        <p:nvPicPr>
          <p:cNvPr id="27" name="Picture 26">
            <a:extLst>
              <a:ext uri="{FF2B5EF4-FFF2-40B4-BE49-F238E27FC236}">
                <a16:creationId xmlns:a16="http://schemas.microsoft.com/office/drawing/2014/main" id="{8314E94B-2687-E327-D972-DF7FECC57F83}"/>
              </a:ext>
            </a:extLst>
          </p:cNvPr>
          <p:cNvPicPr>
            <a:picLocks noChangeAspect="1"/>
          </p:cNvPicPr>
          <p:nvPr/>
        </p:nvPicPr>
        <p:blipFill>
          <a:blip r:embed="rId8"/>
          <a:stretch>
            <a:fillRect/>
          </a:stretch>
        </p:blipFill>
        <p:spPr>
          <a:xfrm>
            <a:off x="9006790" y="4582632"/>
            <a:ext cx="1233767" cy="658435"/>
          </a:xfrm>
          <a:prstGeom prst="rect">
            <a:avLst/>
          </a:prstGeom>
        </p:spPr>
      </p:pic>
      <p:pic>
        <p:nvPicPr>
          <p:cNvPr id="29" name="Picture 28">
            <a:extLst>
              <a:ext uri="{FF2B5EF4-FFF2-40B4-BE49-F238E27FC236}">
                <a16:creationId xmlns:a16="http://schemas.microsoft.com/office/drawing/2014/main" id="{47B4A52E-0D0F-9ECB-3893-01C042C2E8A6}"/>
              </a:ext>
            </a:extLst>
          </p:cNvPr>
          <p:cNvPicPr>
            <a:picLocks noChangeAspect="1"/>
          </p:cNvPicPr>
          <p:nvPr/>
        </p:nvPicPr>
        <p:blipFill>
          <a:blip r:embed="rId9"/>
          <a:stretch>
            <a:fillRect/>
          </a:stretch>
        </p:blipFill>
        <p:spPr>
          <a:xfrm>
            <a:off x="5153616" y="4333030"/>
            <a:ext cx="1233767" cy="651682"/>
          </a:xfrm>
          <a:prstGeom prst="rect">
            <a:avLst/>
          </a:prstGeom>
        </p:spPr>
      </p:pic>
      <p:pic>
        <p:nvPicPr>
          <p:cNvPr id="31" name="Picture 30">
            <a:extLst>
              <a:ext uri="{FF2B5EF4-FFF2-40B4-BE49-F238E27FC236}">
                <a16:creationId xmlns:a16="http://schemas.microsoft.com/office/drawing/2014/main" id="{B08910A2-580A-E88B-47C6-6F5F6308E0BF}"/>
              </a:ext>
            </a:extLst>
          </p:cNvPr>
          <p:cNvPicPr>
            <a:picLocks noChangeAspect="1"/>
          </p:cNvPicPr>
          <p:nvPr/>
        </p:nvPicPr>
        <p:blipFill>
          <a:blip r:embed="rId10"/>
          <a:stretch>
            <a:fillRect/>
          </a:stretch>
        </p:blipFill>
        <p:spPr>
          <a:xfrm>
            <a:off x="5168856" y="5059873"/>
            <a:ext cx="1233767" cy="964957"/>
          </a:xfrm>
          <a:prstGeom prst="rect">
            <a:avLst/>
          </a:prstGeom>
        </p:spPr>
      </p:pic>
      <p:pic>
        <p:nvPicPr>
          <p:cNvPr id="33" name="Picture 32">
            <a:extLst>
              <a:ext uri="{FF2B5EF4-FFF2-40B4-BE49-F238E27FC236}">
                <a16:creationId xmlns:a16="http://schemas.microsoft.com/office/drawing/2014/main" id="{539F36D9-6BCB-465B-0FA0-02624E7222DE}"/>
              </a:ext>
            </a:extLst>
          </p:cNvPr>
          <p:cNvPicPr>
            <a:picLocks noChangeAspect="1"/>
          </p:cNvPicPr>
          <p:nvPr/>
        </p:nvPicPr>
        <p:blipFill>
          <a:blip r:embed="rId11"/>
          <a:stretch>
            <a:fillRect/>
          </a:stretch>
        </p:blipFill>
        <p:spPr>
          <a:xfrm>
            <a:off x="3364840" y="4437877"/>
            <a:ext cx="1233768" cy="638804"/>
          </a:xfrm>
          <a:prstGeom prst="rect">
            <a:avLst/>
          </a:prstGeom>
        </p:spPr>
      </p:pic>
      <p:pic>
        <p:nvPicPr>
          <p:cNvPr id="35" name="Picture 34">
            <a:extLst>
              <a:ext uri="{FF2B5EF4-FFF2-40B4-BE49-F238E27FC236}">
                <a16:creationId xmlns:a16="http://schemas.microsoft.com/office/drawing/2014/main" id="{1A3B124E-85E1-FA58-DE01-AB9EB5A50728}"/>
              </a:ext>
            </a:extLst>
          </p:cNvPr>
          <p:cNvPicPr>
            <a:picLocks noChangeAspect="1"/>
          </p:cNvPicPr>
          <p:nvPr/>
        </p:nvPicPr>
        <p:blipFill>
          <a:blip r:embed="rId12"/>
          <a:stretch>
            <a:fillRect/>
          </a:stretch>
        </p:blipFill>
        <p:spPr>
          <a:xfrm>
            <a:off x="3364840" y="5246273"/>
            <a:ext cx="1233767" cy="658009"/>
          </a:xfrm>
          <a:prstGeom prst="rect">
            <a:avLst/>
          </a:prstGeom>
        </p:spPr>
      </p:pic>
      <p:cxnSp>
        <p:nvCxnSpPr>
          <p:cNvPr id="42" name="Connector: Curved 41">
            <a:extLst>
              <a:ext uri="{FF2B5EF4-FFF2-40B4-BE49-F238E27FC236}">
                <a16:creationId xmlns:a16="http://schemas.microsoft.com/office/drawing/2014/main" id="{3DC459BA-2D7A-21F9-4EB9-FFD1014B3A9A}"/>
              </a:ext>
            </a:extLst>
          </p:cNvPr>
          <p:cNvCxnSpPr/>
          <p:nvPr/>
        </p:nvCxnSpPr>
        <p:spPr>
          <a:xfrm flipV="1">
            <a:off x="4606480" y="1413341"/>
            <a:ext cx="535623" cy="13716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B996377-93DB-1368-1486-297EB24E3B10}"/>
              </a:ext>
            </a:extLst>
          </p:cNvPr>
          <p:cNvCxnSpPr>
            <a:cxnSpLocks/>
          </p:cNvCxnSpPr>
          <p:nvPr/>
        </p:nvCxnSpPr>
        <p:spPr>
          <a:xfrm>
            <a:off x="6387383" y="1287939"/>
            <a:ext cx="3867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4EA1AA0-B004-2292-8259-3C9562B17674}"/>
              </a:ext>
            </a:extLst>
          </p:cNvPr>
          <p:cNvCxnSpPr>
            <a:cxnSpLocks/>
          </p:cNvCxnSpPr>
          <p:nvPr/>
        </p:nvCxnSpPr>
        <p:spPr>
          <a:xfrm>
            <a:off x="6789420" y="1287939"/>
            <a:ext cx="0" cy="2141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7268A0A-2ADA-C1EB-F242-4193FED3B9E8}"/>
              </a:ext>
            </a:extLst>
          </p:cNvPr>
          <p:cNvCxnSpPr>
            <a:cxnSpLocks/>
          </p:cNvCxnSpPr>
          <p:nvPr/>
        </p:nvCxnSpPr>
        <p:spPr>
          <a:xfrm flipH="1">
            <a:off x="6402623" y="3429000"/>
            <a:ext cx="3867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6C9986B-CE72-2479-6E49-D6A03089377E}"/>
              </a:ext>
            </a:extLst>
          </p:cNvPr>
          <p:cNvCxnSpPr/>
          <p:nvPr/>
        </p:nvCxnSpPr>
        <p:spPr>
          <a:xfrm>
            <a:off x="6402623" y="3706961"/>
            <a:ext cx="7906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643416D4-05F9-7B11-AE36-06CD97A0B881}"/>
              </a:ext>
            </a:extLst>
          </p:cNvPr>
          <p:cNvCxnSpPr>
            <a:cxnSpLocks/>
            <a:stCxn id="23" idx="3"/>
            <a:endCxn id="25" idx="1"/>
          </p:cNvCxnSpPr>
          <p:nvPr/>
        </p:nvCxnSpPr>
        <p:spPr>
          <a:xfrm flipV="1">
            <a:off x="8402815" y="3104981"/>
            <a:ext cx="603975" cy="12280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nector: Curved 71">
            <a:extLst>
              <a:ext uri="{FF2B5EF4-FFF2-40B4-BE49-F238E27FC236}">
                <a16:creationId xmlns:a16="http://schemas.microsoft.com/office/drawing/2014/main" id="{5E7B442A-34CB-D1D2-EB8A-B05BF10616A6}"/>
              </a:ext>
            </a:extLst>
          </p:cNvPr>
          <p:cNvCxnSpPr>
            <a:stCxn id="23" idx="3"/>
            <a:endCxn id="27" idx="1"/>
          </p:cNvCxnSpPr>
          <p:nvPr/>
        </p:nvCxnSpPr>
        <p:spPr>
          <a:xfrm>
            <a:off x="8402815" y="4333031"/>
            <a:ext cx="603975" cy="5788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31B96A4-5A93-668F-1AC7-201CABEFE327}"/>
              </a:ext>
            </a:extLst>
          </p:cNvPr>
          <p:cNvCxnSpPr/>
          <p:nvPr/>
        </p:nvCxnSpPr>
        <p:spPr>
          <a:xfrm>
            <a:off x="6682740" y="3706961"/>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1CC4520-93A4-4CF1-2C70-E1A15A3B5D09}"/>
              </a:ext>
            </a:extLst>
          </p:cNvPr>
          <p:cNvCxnSpPr/>
          <p:nvPr/>
        </p:nvCxnSpPr>
        <p:spPr>
          <a:xfrm flipH="1">
            <a:off x="6387383" y="4827101"/>
            <a:ext cx="295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E83263D-548F-12C8-51EB-A569D11E7B76}"/>
              </a:ext>
            </a:extLst>
          </p:cNvPr>
          <p:cNvCxnSpPr>
            <a:stCxn id="29" idx="1"/>
            <a:endCxn id="33" idx="3"/>
          </p:cNvCxnSpPr>
          <p:nvPr/>
        </p:nvCxnSpPr>
        <p:spPr>
          <a:xfrm flipH="1">
            <a:off x="4598608" y="4658871"/>
            <a:ext cx="555008" cy="9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E62B4D9-733F-93B4-994A-970EAA46B86B}"/>
              </a:ext>
            </a:extLst>
          </p:cNvPr>
          <p:cNvCxnSpPr>
            <a:endCxn id="35" idx="3"/>
          </p:cNvCxnSpPr>
          <p:nvPr/>
        </p:nvCxnSpPr>
        <p:spPr>
          <a:xfrm flipH="1" flipV="1">
            <a:off x="4598607" y="5575278"/>
            <a:ext cx="543496" cy="329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F1415E8-2E20-EC2E-F778-5DF412C5324B}"/>
              </a:ext>
            </a:extLst>
          </p:cNvPr>
          <p:cNvCxnSpPr/>
          <p:nvPr/>
        </p:nvCxnSpPr>
        <p:spPr>
          <a:xfrm flipH="1">
            <a:off x="6911340" y="4049861"/>
            <a:ext cx="2819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FFF7530-7185-209F-A240-964FEE0270ED}"/>
              </a:ext>
            </a:extLst>
          </p:cNvPr>
          <p:cNvCxnSpPr/>
          <p:nvPr/>
        </p:nvCxnSpPr>
        <p:spPr>
          <a:xfrm>
            <a:off x="6911340" y="4049861"/>
            <a:ext cx="0" cy="1379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B125882-D6D5-79E5-AC70-DA1FA4358584}"/>
              </a:ext>
            </a:extLst>
          </p:cNvPr>
          <p:cNvCxnSpPr/>
          <p:nvPr/>
        </p:nvCxnSpPr>
        <p:spPr>
          <a:xfrm flipH="1">
            <a:off x="6387383" y="5429081"/>
            <a:ext cx="523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F82356E-FAC2-7505-FC59-99FD384D206D}"/>
              </a:ext>
            </a:extLst>
          </p:cNvPr>
          <p:cNvCxnSpPr/>
          <p:nvPr/>
        </p:nvCxnSpPr>
        <p:spPr>
          <a:xfrm>
            <a:off x="2835332" y="1287939"/>
            <a:ext cx="1517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5F02232-553D-6DF5-00A0-61887CA5E5B4}"/>
              </a:ext>
            </a:extLst>
          </p:cNvPr>
          <p:cNvCxnSpPr/>
          <p:nvPr/>
        </p:nvCxnSpPr>
        <p:spPr>
          <a:xfrm>
            <a:off x="2987040" y="1287939"/>
            <a:ext cx="0" cy="2540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5B76CB0-2BD4-523C-9CE9-3F8A4731C59F}"/>
              </a:ext>
            </a:extLst>
          </p:cNvPr>
          <p:cNvCxnSpPr/>
          <p:nvPr/>
        </p:nvCxnSpPr>
        <p:spPr>
          <a:xfrm>
            <a:off x="2987040" y="3828881"/>
            <a:ext cx="37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377864"/>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anim calcmode="lin" valueType="num">
                                      <p:cBhvr>
                                        <p:cTn id="36" dur="1000" fill="hold"/>
                                        <p:tgtEl>
                                          <p:spTgt spid="23"/>
                                        </p:tgtEl>
                                        <p:attrNameLst>
                                          <p:attrName>ppt_x</p:attrName>
                                        </p:attrNameLst>
                                      </p:cBhvr>
                                      <p:tavLst>
                                        <p:tav tm="0">
                                          <p:val>
                                            <p:strVal val="#ppt_x"/>
                                          </p:val>
                                        </p:tav>
                                        <p:tav tm="100000">
                                          <p:val>
                                            <p:strVal val="#ppt_x"/>
                                          </p:val>
                                        </p:tav>
                                      </p:tavLst>
                                    </p:anim>
                                    <p:anim calcmode="lin" valueType="num">
                                      <p:cBhvr>
                                        <p:cTn id="3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0"/>
                                        <p:tgtEl>
                                          <p:spTgt spid="25"/>
                                        </p:tgtEl>
                                      </p:cBhvr>
                                    </p:animEffect>
                                    <p:anim calcmode="lin" valueType="num">
                                      <p:cBhvr>
                                        <p:cTn id="43" dur="1000" fill="hold"/>
                                        <p:tgtEl>
                                          <p:spTgt spid="25"/>
                                        </p:tgtEl>
                                        <p:attrNameLst>
                                          <p:attrName>ppt_x</p:attrName>
                                        </p:attrNameLst>
                                      </p:cBhvr>
                                      <p:tavLst>
                                        <p:tav tm="0">
                                          <p:val>
                                            <p:strVal val="#ppt_x"/>
                                          </p:val>
                                        </p:tav>
                                        <p:tav tm="100000">
                                          <p:val>
                                            <p:strVal val="#ppt_x"/>
                                          </p:val>
                                        </p:tav>
                                      </p:tavLst>
                                    </p:anim>
                                    <p:anim calcmode="lin" valueType="num">
                                      <p:cBhvr>
                                        <p:cTn id="4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1000"/>
                                        <p:tgtEl>
                                          <p:spTgt spid="27"/>
                                        </p:tgtEl>
                                      </p:cBhvr>
                                    </p:animEffect>
                                    <p:anim calcmode="lin" valueType="num">
                                      <p:cBhvr>
                                        <p:cTn id="50" dur="1000" fill="hold"/>
                                        <p:tgtEl>
                                          <p:spTgt spid="27"/>
                                        </p:tgtEl>
                                        <p:attrNameLst>
                                          <p:attrName>ppt_x</p:attrName>
                                        </p:attrNameLst>
                                      </p:cBhvr>
                                      <p:tavLst>
                                        <p:tav tm="0">
                                          <p:val>
                                            <p:strVal val="#ppt_x"/>
                                          </p:val>
                                        </p:tav>
                                        <p:tav tm="100000">
                                          <p:val>
                                            <p:strVal val="#ppt_x"/>
                                          </p:val>
                                        </p:tav>
                                      </p:tavLst>
                                    </p:anim>
                                    <p:anim calcmode="lin" valueType="num">
                                      <p:cBhvr>
                                        <p:cTn id="5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1000"/>
                                        <p:tgtEl>
                                          <p:spTgt spid="29"/>
                                        </p:tgtEl>
                                      </p:cBhvr>
                                    </p:animEffect>
                                    <p:anim calcmode="lin" valueType="num">
                                      <p:cBhvr>
                                        <p:cTn id="57" dur="1000" fill="hold"/>
                                        <p:tgtEl>
                                          <p:spTgt spid="29"/>
                                        </p:tgtEl>
                                        <p:attrNameLst>
                                          <p:attrName>ppt_x</p:attrName>
                                        </p:attrNameLst>
                                      </p:cBhvr>
                                      <p:tavLst>
                                        <p:tav tm="0">
                                          <p:val>
                                            <p:strVal val="#ppt_x"/>
                                          </p:val>
                                        </p:tav>
                                        <p:tav tm="100000">
                                          <p:val>
                                            <p:strVal val="#ppt_x"/>
                                          </p:val>
                                        </p:tav>
                                      </p:tavLst>
                                    </p:anim>
                                    <p:anim calcmode="lin" valueType="num">
                                      <p:cBhvr>
                                        <p:cTn id="5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1000"/>
                                        <p:tgtEl>
                                          <p:spTgt spid="33"/>
                                        </p:tgtEl>
                                      </p:cBhvr>
                                    </p:animEffect>
                                    <p:anim calcmode="lin" valueType="num">
                                      <p:cBhvr>
                                        <p:cTn id="64" dur="1000" fill="hold"/>
                                        <p:tgtEl>
                                          <p:spTgt spid="33"/>
                                        </p:tgtEl>
                                        <p:attrNameLst>
                                          <p:attrName>ppt_x</p:attrName>
                                        </p:attrNameLst>
                                      </p:cBhvr>
                                      <p:tavLst>
                                        <p:tav tm="0">
                                          <p:val>
                                            <p:strVal val="#ppt_x"/>
                                          </p:val>
                                        </p:tav>
                                        <p:tav tm="100000">
                                          <p:val>
                                            <p:strVal val="#ppt_x"/>
                                          </p:val>
                                        </p:tav>
                                      </p:tavLst>
                                    </p:anim>
                                    <p:anim calcmode="lin" valueType="num">
                                      <p:cBhvr>
                                        <p:cTn id="6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1000"/>
                                        <p:tgtEl>
                                          <p:spTgt spid="31"/>
                                        </p:tgtEl>
                                      </p:cBhvr>
                                    </p:animEffect>
                                    <p:anim calcmode="lin" valueType="num">
                                      <p:cBhvr>
                                        <p:cTn id="71" dur="1000" fill="hold"/>
                                        <p:tgtEl>
                                          <p:spTgt spid="31"/>
                                        </p:tgtEl>
                                        <p:attrNameLst>
                                          <p:attrName>ppt_x</p:attrName>
                                        </p:attrNameLst>
                                      </p:cBhvr>
                                      <p:tavLst>
                                        <p:tav tm="0">
                                          <p:val>
                                            <p:strVal val="#ppt_x"/>
                                          </p:val>
                                        </p:tav>
                                        <p:tav tm="100000">
                                          <p:val>
                                            <p:strVal val="#ppt_x"/>
                                          </p:val>
                                        </p:tav>
                                      </p:tavLst>
                                    </p:anim>
                                    <p:anim calcmode="lin" valueType="num">
                                      <p:cBhvr>
                                        <p:cTn id="7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1000"/>
                                        <p:tgtEl>
                                          <p:spTgt spid="35"/>
                                        </p:tgtEl>
                                      </p:cBhvr>
                                    </p:animEffect>
                                    <p:anim calcmode="lin" valueType="num">
                                      <p:cBhvr>
                                        <p:cTn id="78" dur="1000" fill="hold"/>
                                        <p:tgtEl>
                                          <p:spTgt spid="35"/>
                                        </p:tgtEl>
                                        <p:attrNameLst>
                                          <p:attrName>ppt_x</p:attrName>
                                        </p:attrNameLst>
                                      </p:cBhvr>
                                      <p:tavLst>
                                        <p:tav tm="0">
                                          <p:val>
                                            <p:strVal val="#ppt_x"/>
                                          </p:val>
                                        </p:tav>
                                        <p:tav tm="100000">
                                          <p:val>
                                            <p:strVal val="#ppt_x"/>
                                          </p:val>
                                        </p:tav>
                                      </p:tavLst>
                                    </p:anim>
                                    <p:anim calcmode="lin" valueType="num">
                                      <p:cBhvr>
                                        <p:cTn id="7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E0D1DD-29AE-4E0C-17B9-10BEFD4941C6}"/>
              </a:ext>
            </a:extLst>
          </p:cNvPr>
          <p:cNvSpPr txBox="1"/>
          <p:nvPr/>
        </p:nvSpPr>
        <p:spPr>
          <a:xfrm>
            <a:off x="178665" y="0"/>
            <a:ext cx="1386840" cy="400110"/>
          </a:xfrm>
          <a:prstGeom prst="rect">
            <a:avLst/>
          </a:prstGeom>
          <a:noFill/>
        </p:spPr>
        <p:txBody>
          <a:bodyPr wrap="square" rtlCol="0">
            <a:spAutoFit/>
          </a:bodyPr>
          <a:lstStyle/>
          <a:p>
            <a:r>
              <a:rPr lang="en-US" sz="2000" dirty="0">
                <a:solidFill>
                  <a:srgbClr val="002060"/>
                </a:solidFill>
                <a:effectLst>
                  <a:outerShdw blurRad="38100" dist="38100" dir="2700000" algn="tl">
                    <a:srgbClr val="000000">
                      <a:alpha val="43137"/>
                    </a:srgbClr>
                  </a:outerShdw>
                </a:effectLst>
              </a:rPr>
              <a:t>Use </a:t>
            </a:r>
            <a:r>
              <a:rPr lang="en-US"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Case :</a:t>
            </a:r>
            <a:endParaRPr lang="en-IN" sz="2000" dirty="0">
              <a:solidFill>
                <a:srgbClr val="002060"/>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215465C1-B962-DF8D-48CE-6225F22F1ADE}"/>
              </a:ext>
            </a:extLst>
          </p:cNvPr>
          <p:cNvSpPr txBox="1"/>
          <p:nvPr/>
        </p:nvSpPr>
        <p:spPr>
          <a:xfrm>
            <a:off x="2044429" y="400110"/>
            <a:ext cx="8005864" cy="400110"/>
          </a:xfrm>
          <a:prstGeom prst="rect">
            <a:avLst/>
          </a:prstGeom>
          <a:noFill/>
        </p:spPr>
        <p:txBody>
          <a:bodyPr wrap="square" rtlCol="0">
            <a:spAutoFit/>
          </a:bodyPr>
          <a:lstStyle/>
          <a:p>
            <a:r>
              <a:rPr lang="en-US"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We can host a NIRVANA AWARDS CEREMONY / MUSIC FESTIVAL</a:t>
            </a:r>
            <a:endParaRPr lang="en-IN"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endParaRPr>
          </a:p>
        </p:txBody>
      </p:sp>
      <p:pic>
        <p:nvPicPr>
          <p:cNvPr id="2050" name="Picture 2" descr="Billie Eilish poses with her awards in the press room during the 62nd Annual GRAMMY Awards at STAPLES Center on January 26, 2020 in Los Angeles,...">
            <a:extLst>
              <a:ext uri="{FF2B5EF4-FFF2-40B4-BE49-F238E27FC236}">
                <a16:creationId xmlns:a16="http://schemas.microsoft.com/office/drawing/2014/main" id="{69C4580E-6FE0-957A-AA8E-3B4FF6D77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937" y="962570"/>
            <a:ext cx="3865120" cy="25704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ing Harry! All of Harry Styles' Solo Awards and Accomplishments Since One Direction Split: A List">
            <a:extLst>
              <a:ext uri="{FF2B5EF4-FFF2-40B4-BE49-F238E27FC236}">
                <a16:creationId xmlns:a16="http://schemas.microsoft.com/office/drawing/2014/main" id="{CF9A1294-88EC-DDE2-807C-8EFFF22B1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3666" y="899826"/>
            <a:ext cx="3865120" cy="269592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 group of people standing around each other">
            <a:extLst>
              <a:ext uri="{FF2B5EF4-FFF2-40B4-BE49-F238E27FC236}">
                <a16:creationId xmlns:a16="http://schemas.microsoft.com/office/drawing/2014/main" id="{7987E8B4-16D4-2FBA-D4EB-5B2ECDE476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1258" y="3899938"/>
            <a:ext cx="3114477" cy="20859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One Direction Meet and Greet&gt;&gt;&gt; can't focus on anything in this pic except zayns pants and the way fans always find it necessary to wear super short shorts to meet and greets Meet And Greet Poses, One Direction Collage, Longer Shorts, Frat Boy Harry, Super Short Shorts, One Direction Images, One Direction Photos, Meet And Greet, Harry Styles Photos">
            <a:extLst>
              <a:ext uri="{FF2B5EF4-FFF2-40B4-BE49-F238E27FC236}">
                <a16:creationId xmlns:a16="http://schemas.microsoft.com/office/drawing/2014/main" id="{81A9D710-3421-01E1-1154-5C2EAEFDB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6267" y="3872199"/>
            <a:ext cx="2847975" cy="208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464133"/>
      </p:ext>
    </p:extLst>
  </p:cSld>
  <p:clrMapOvr>
    <a:masterClrMapping/>
  </p:clrMapOvr>
  <p:transition>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E192A1-E633-F6CD-97F8-EEAE851B7FB3}"/>
              </a:ext>
            </a:extLst>
          </p:cNvPr>
          <p:cNvPicPr>
            <a:picLocks noChangeAspect="1"/>
          </p:cNvPicPr>
          <p:nvPr/>
        </p:nvPicPr>
        <p:blipFill>
          <a:blip r:embed="rId2"/>
          <a:stretch>
            <a:fillRect/>
          </a:stretch>
        </p:blipFill>
        <p:spPr>
          <a:xfrm>
            <a:off x="325325" y="3172423"/>
            <a:ext cx="6011114" cy="1028844"/>
          </a:xfrm>
          <a:prstGeom prst="rect">
            <a:avLst/>
          </a:prstGeom>
        </p:spPr>
      </p:pic>
      <p:pic>
        <p:nvPicPr>
          <p:cNvPr id="9" name="Picture 8">
            <a:extLst>
              <a:ext uri="{FF2B5EF4-FFF2-40B4-BE49-F238E27FC236}">
                <a16:creationId xmlns:a16="http://schemas.microsoft.com/office/drawing/2014/main" id="{412E6D50-2897-2A1C-1796-175C918F3C0B}"/>
              </a:ext>
            </a:extLst>
          </p:cNvPr>
          <p:cNvPicPr>
            <a:picLocks noChangeAspect="1"/>
          </p:cNvPicPr>
          <p:nvPr/>
        </p:nvPicPr>
        <p:blipFill>
          <a:blip r:embed="rId3"/>
          <a:stretch>
            <a:fillRect/>
          </a:stretch>
        </p:blipFill>
        <p:spPr>
          <a:xfrm>
            <a:off x="1416090" y="5106033"/>
            <a:ext cx="3829584" cy="533474"/>
          </a:xfrm>
          <a:prstGeom prst="rect">
            <a:avLst/>
          </a:prstGeom>
        </p:spPr>
      </p:pic>
      <p:sp>
        <p:nvSpPr>
          <p:cNvPr id="10" name="TextBox 9">
            <a:extLst>
              <a:ext uri="{FF2B5EF4-FFF2-40B4-BE49-F238E27FC236}">
                <a16:creationId xmlns:a16="http://schemas.microsoft.com/office/drawing/2014/main" id="{D509BB58-C5D0-66C6-4C26-1A300C324A99}"/>
              </a:ext>
            </a:extLst>
          </p:cNvPr>
          <p:cNvSpPr txBox="1"/>
          <p:nvPr/>
        </p:nvSpPr>
        <p:spPr>
          <a:xfrm>
            <a:off x="2860979" y="267335"/>
            <a:ext cx="6470041" cy="400110"/>
          </a:xfrm>
          <a:prstGeom prst="rect">
            <a:avLst/>
          </a:prstGeom>
          <a:noFill/>
        </p:spPr>
        <p:txBody>
          <a:bodyPr wrap="none" rtlCol="0">
            <a:spAutoFit/>
          </a:bodyPr>
          <a:lstStyle/>
          <a:p>
            <a:pPr marL="342900" indent="-342900">
              <a:buFont typeface="Wingdings" panose="05000000000000000000" pitchFamily="2" charset="2"/>
              <a:buChar char="ü"/>
            </a:pPr>
            <a:r>
              <a:rPr lang="en-IN"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Who is the senior most employee based on job title?</a:t>
            </a:r>
          </a:p>
        </p:txBody>
      </p:sp>
      <p:pic>
        <p:nvPicPr>
          <p:cNvPr id="3" name="Graphic 2" descr="Management with solid fill">
            <a:extLst>
              <a:ext uri="{FF2B5EF4-FFF2-40B4-BE49-F238E27FC236}">
                <a16:creationId xmlns:a16="http://schemas.microsoft.com/office/drawing/2014/main" id="{30D7AC22-E9A0-3652-DDE1-B3D10BB18B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72557" y="3334457"/>
            <a:ext cx="2305050" cy="2305050"/>
          </a:xfrm>
          <a:prstGeom prst="rect">
            <a:avLst/>
          </a:prstGeom>
        </p:spPr>
      </p:pic>
      <p:pic>
        <p:nvPicPr>
          <p:cNvPr id="5" name="Picture 4">
            <a:extLst>
              <a:ext uri="{FF2B5EF4-FFF2-40B4-BE49-F238E27FC236}">
                <a16:creationId xmlns:a16="http://schemas.microsoft.com/office/drawing/2014/main" id="{3557BB48-FC37-CAE7-B354-D28D28FF02C4}"/>
              </a:ext>
            </a:extLst>
          </p:cNvPr>
          <p:cNvPicPr>
            <a:picLocks noChangeAspect="1"/>
          </p:cNvPicPr>
          <p:nvPr/>
        </p:nvPicPr>
        <p:blipFill>
          <a:blip r:embed="rId6"/>
          <a:stretch>
            <a:fillRect/>
          </a:stretch>
        </p:blipFill>
        <p:spPr>
          <a:xfrm>
            <a:off x="6412639" y="667445"/>
            <a:ext cx="5424887" cy="2166344"/>
          </a:xfrm>
          <a:prstGeom prst="rect">
            <a:avLst/>
          </a:prstGeom>
        </p:spPr>
      </p:pic>
    </p:spTree>
    <p:extLst>
      <p:ext uri="{BB962C8B-B14F-4D97-AF65-F5344CB8AC3E}">
        <p14:creationId xmlns:p14="http://schemas.microsoft.com/office/powerpoint/2010/main" val="3157824813"/>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1424C4-B3BE-713A-4324-135E6A3AA10E}"/>
              </a:ext>
            </a:extLst>
          </p:cNvPr>
          <p:cNvSpPr txBox="1"/>
          <p:nvPr/>
        </p:nvSpPr>
        <p:spPr>
          <a:xfrm>
            <a:off x="3502180" y="207620"/>
            <a:ext cx="5187639" cy="400110"/>
          </a:xfrm>
          <a:prstGeom prst="rect">
            <a:avLst/>
          </a:prstGeom>
          <a:noFill/>
        </p:spPr>
        <p:txBody>
          <a:bodyPr wrap="none" rtlCol="0">
            <a:spAutoFit/>
          </a:bodyPr>
          <a:lstStyle/>
          <a:p>
            <a:pPr marL="342900" indent="-342900">
              <a:buFont typeface="Wingdings" panose="05000000000000000000" pitchFamily="2" charset="2"/>
              <a:buChar char="ü"/>
            </a:pPr>
            <a:r>
              <a:rPr lang="en-IN"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Which countries have the most Invoices?</a:t>
            </a:r>
          </a:p>
        </p:txBody>
      </p:sp>
      <p:pic>
        <p:nvPicPr>
          <p:cNvPr id="4" name="Picture 3">
            <a:extLst>
              <a:ext uri="{FF2B5EF4-FFF2-40B4-BE49-F238E27FC236}">
                <a16:creationId xmlns:a16="http://schemas.microsoft.com/office/drawing/2014/main" id="{1FA7A797-6204-133B-DC31-2B3574E901F3}"/>
              </a:ext>
            </a:extLst>
          </p:cNvPr>
          <p:cNvPicPr>
            <a:picLocks noChangeAspect="1"/>
          </p:cNvPicPr>
          <p:nvPr/>
        </p:nvPicPr>
        <p:blipFill>
          <a:blip r:embed="rId2"/>
          <a:stretch>
            <a:fillRect/>
          </a:stretch>
        </p:blipFill>
        <p:spPr>
          <a:xfrm>
            <a:off x="593862" y="1095268"/>
            <a:ext cx="4191585" cy="1524213"/>
          </a:xfrm>
          <a:prstGeom prst="rect">
            <a:avLst/>
          </a:prstGeom>
        </p:spPr>
      </p:pic>
      <p:pic>
        <p:nvPicPr>
          <p:cNvPr id="7" name="Picture 6">
            <a:extLst>
              <a:ext uri="{FF2B5EF4-FFF2-40B4-BE49-F238E27FC236}">
                <a16:creationId xmlns:a16="http://schemas.microsoft.com/office/drawing/2014/main" id="{61690C02-6475-2CD0-39D0-9EFFEF2A8526}"/>
              </a:ext>
            </a:extLst>
          </p:cNvPr>
          <p:cNvPicPr>
            <a:picLocks noChangeAspect="1"/>
          </p:cNvPicPr>
          <p:nvPr/>
        </p:nvPicPr>
        <p:blipFill>
          <a:blip r:embed="rId3"/>
          <a:stretch>
            <a:fillRect/>
          </a:stretch>
        </p:blipFill>
        <p:spPr>
          <a:xfrm>
            <a:off x="5832507" y="607730"/>
            <a:ext cx="2372056" cy="2305372"/>
          </a:xfrm>
          <a:prstGeom prst="rect">
            <a:avLst/>
          </a:prstGeom>
        </p:spPr>
      </p:pic>
      <p:pic>
        <p:nvPicPr>
          <p:cNvPr id="10" name="Picture 9">
            <a:extLst>
              <a:ext uri="{FF2B5EF4-FFF2-40B4-BE49-F238E27FC236}">
                <a16:creationId xmlns:a16="http://schemas.microsoft.com/office/drawing/2014/main" id="{56D0D354-615E-2807-7934-F673A1C3AE9D}"/>
              </a:ext>
            </a:extLst>
          </p:cNvPr>
          <p:cNvPicPr>
            <a:picLocks noChangeAspect="1"/>
          </p:cNvPicPr>
          <p:nvPr/>
        </p:nvPicPr>
        <p:blipFill>
          <a:blip r:embed="rId4"/>
          <a:stretch>
            <a:fillRect/>
          </a:stretch>
        </p:blipFill>
        <p:spPr>
          <a:xfrm>
            <a:off x="5814031" y="3086260"/>
            <a:ext cx="6049191" cy="2995039"/>
          </a:xfrm>
          <a:prstGeom prst="rect">
            <a:avLst/>
          </a:prstGeom>
        </p:spPr>
      </p:pic>
      <p:sp>
        <p:nvSpPr>
          <p:cNvPr id="3" name="TextBox 2">
            <a:extLst>
              <a:ext uri="{FF2B5EF4-FFF2-40B4-BE49-F238E27FC236}">
                <a16:creationId xmlns:a16="http://schemas.microsoft.com/office/drawing/2014/main" id="{127B4F68-7A26-FFD1-E23E-D1D768D20167}"/>
              </a:ext>
            </a:extLst>
          </p:cNvPr>
          <p:cNvSpPr txBox="1"/>
          <p:nvPr/>
        </p:nvSpPr>
        <p:spPr>
          <a:xfrm>
            <a:off x="765890" y="4229836"/>
            <a:ext cx="3847528" cy="707886"/>
          </a:xfrm>
          <a:prstGeom prst="rect">
            <a:avLst/>
          </a:prstGeom>
          <a:noFill/>
        </p:spPr>
        <p:txBody>
          <a:bodyPr wrap="none" rtlCol="0">
            <a:spAutoFit/>
          </a:bodyPr>
          <a:lstStyle/>
          <a:p>
            <a:pPr marL="285750" indent="-285750">
              <a:buFont typeface="Wingdings" panose="05000000000000000000" pitchFamily="2" charset="2"/>
              <a:buChar char="v"/>
            </a:pPr>
            <a:r>
              <a:rPr lang="en-US" sz="2000" dirty="0">
                <a:latin typeface="Lato" panose="020F0502020204030203" pitchFamily="34" charset="0"/>
                <a:ea typeface="Lato" panose="020F0502020204030203" pitchFamily="34" charset="0"/>
                <a:cs typeface="Lato" panose="020F0502020204030203" pitchFamily="34" charset="0"/>
              </a:rPr>
              <a:t>Total number of countries: 24</a:t>
            </a:r>
          </a:p>
          <a:p>
            <a:pPr marL="285750" indent="-285750">
              <a:buFont typeface="Wingdings" panose="05000000000000000000" pitchFamily="2" charset="2"/>
              <a:buChar char="v"/>
            </a:pPr>
            <a:r>
              <a:rPr lang="en-IN" sz="2000" dirty="0">
                <a:latin typeface="Lato" panose="020F0502020204030203" pitchFamily="34" charset="0"/>
                <a:ea typeface="Lato" panose="020F0502020204030203" pitchFamily="34" charset="0"/>
                <a:cs typeface="Lato" panose="020F0502020204030203" pitchFamily="34" charset="0"/>
              </a:rPr>
              <a:t>Total number of Invoices: 614</a:t>
            </a:r>
          </a:p>
        </p:txBody>
      </p:sp>
    </p:spTree>
    <p:extLst>
      <p:ext uri="{BB962C8B-B14F-4D97-AF65-F5344CB8AC3E}">
        <p14:creationId xmlns:p14="http://schemas.microsoft.com/office/powerpoint/2010/main" val="2546049668"/>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6FEE98-BE83-A887-D5A8-B34FABE34DF0}"/>
              </a:ext>
            </a:extLst>
          </p:cNvPr>
          <p:cNvSpPr txBox="1"/>
          <p:nvPr/>
        </p:nvSpPr>
        <p:spPr>
          <a:xfrm>
            <a:off x="3294271" y="215518"/>
            <a:ext cx="5603457" cy="400110"/>
          </a:xfrm>
          <a:prstGeom prst="rect">
            <a:avLst/>
          </a:prstGeom>
          <a:noFill/>
        </p:spPr>
        <p:txBody>
          <a:bodyPr wrap="square" rtlCol="0">
            <a:spAutoFit/>
          </a:bodyPr>
          <a:lstStyle/>
          <a:p>
            <a:pPr marL="342900" indent="-342900">
              <a:buFont typeface="Wingdings" panose="05000000000000000000" pitchFamily="2" charset="2"/>
              <a:buChar char="ü"/>
            </a:pPr>
            <a:r>
              <a:rPr lang="en-IN"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What are the top 3 values of total invoice?</a:t>
            </a:r>
          </a:p>
        </p:txBody>
      </p:sp>
      <p:sp>
        <p:nvSpPr>
          <p:cNvPr id="3" name="TextBox 2">
            <a:extLst>
              <a:ext uri="{FF2B5EF4-FFF2-40B4-BE49-F238E27FC236}">
                <a16:creationId xmlns:a16="http://schemas.microsoft.com/office/drawing/2014/main" id="{9186C7AE-5805-C05B-3AD2-351C60C3DA60}"/>
              </a:ext>
            </a:extLst>
          </p:cNvPr>
          <p:cNvSpPr txBox="1"/>
          <p:nvPr/>
        </p:nvSpPr>
        <p:spPr>
          <a:xfrm>
            <a:off x="404183" y="5069846"/>
            <a:ext cx="4434227" cy="1323439"/>
          </a:xfrm>
          <a:prstGeom prst="rect">
            <a:avLst/>
          </a:prstGeom>
          <a:noFill/>
        </p:spPr>
        <p:txBody>
          <a:bodyPr wrap="none" rtlCol="0">
            <a:spAutoFit/>
          </a:bodyPr>
          <a:lstStyle/>
          <a:p>
            <a:pPr marL="285750" indent="-285750">
              <a:buFont typeface="Wingdings" panose="05000000000000000000" pitchFamily="2" charset="2"/>
              <a:buChar char="v"/>
            </a:pPr>
            <a:r>
              <a:rPr lang="en-US" sz="2000" dirty="0">
                <a:latin typeface="Lato" panose="020F0502020204030203" pitchFamily="34" charset="0"/>
                <a:ea typeface="Lato" panose="020F0502020204030203" pitchFamily="34" charset="0"/>
                <a:cs typeface="Lato" panose="020F0502020204030203" pitchFamily="34" charset="0"/>
              </a:rPr>
              <a:t>Total number of invoices: 614</a:t>
            </a:r>
          </a:p>
          <a:p>
            <a:pPr marL="285750" indent="-285750">
              <a:buFont typeface="Wingdings" panose="05000000000000000000" pitchFamily="2" charset="2"/>
              <a:buChar char="v"/>
            </a:pPr>
            <a:r>
              <a:rPr lang="en-IN" sz="2000" dirty="0">
                <a:latin typeface="Lato" panose="020F0502020204030203" pitchFamily="34" charset="0"/>
                <a:ea typeface="Lato" panose="020F0502020204030203" pitchFamily="34" charset="0"/>
                <a:cs typeface="Lato" panose="020F0502020204030203" pitchFamily="34" charset="0"/>
              </a:rPr>
              <a:t>Total distinct values of invoices: 21</a:t>
            </a:r>
          </a:p>
          <a:p>
            <a:pPr marL="285750" indent="-285750">
              <a:buFont typeface="Wingdings" panose="05000000000000000000" pitchFamily="2" charset="2"/>
              <a:buChar char="v"/>
            </a:pPr>
            <a:r>
              <a:rPr lang="en-IN" sz="2000" dirty="0">
                <a:latin typeface="Lato" panose="020F0502020204030203" pitchFamily="34" charset="0"/>
                <a:ea typeface="Lato" panose="020F0502020204030203" pitchFamily="34" charset="0"/>
                <a:cs typeface="Lato" panose="020F0502020204030203" pitchFamily="34" charset="0"/>
              </a:rPr>
              <a:t>Minimum value in total: 0.99</a:t>
            </a:r>
          </a:p>
          <a:p>
            <a:pPr marL="285750" indent="-285750">
              <a:buFont typeface="Wingdings" panose="05000000000000000000" pitchFamily="2" charset="2"/>
              <a:buChar char="v"/>
            </a:pPr>
            <a:r>
              <a:rPr lang="en-IN" sz="2000" dirty="0">
                <a:latin typeface="Lato" panose="020F0502020204030203" pitchFamily="34" charset="0"/>
                <a:ea typeface="Lato" panose="020F0502020204030203" pitchFamily="34" charset="0"/>
                <a:cs typeface="Lato" panose="020F0502020204030203" pitchFamily="34" charset="0"/>
              </a:rPr>
              <a:t>Maximum value in total: 23.76</a:t>
            </a:r>
          </a:p>
        </p:txBody>
      </p:sp>
      <p:pic>
        <p:nvPicPr>
          <p:cNvPr id="6" name="Picture 5">
            <a:extLst>
              <a:ext uri="{FF2B5EF4-FFF2-40B4-BE49-F238E27FC236}">
                <a16:creationId xmlns:a16="http://schemas.microsoft.com/office/drawing/2014/main" id="{36941861-0C37-1C40-AC70-24EDE1E7AE25}"/>
              </a:ext>
            </a:extLst>
          </p:cNvPr>
          <p:cNvPicPr>
            <a:picLocks noChangeAspect="1"/>
          </p:cNvPicPr>
          <p:nvPr/>
        </p:nvPicPr>
        <p:blipFill>
          <a:blip r:embed="rId2"/>
          <a:stretch>
            <a:fillRect/>
          </a:stretch>
        </p:blipFill>
        <p:spPr>
          <a:xfrm>
            <a:off x="404183" y="1378398"/>
            <a:ext cx="6897063" cy="1295581"/>
          </a:xfrm>
          <a:prstGeom prst="rect">
            <a:avLst/>
          </a:prstGeom>
        </p:spPr>
      </p:pic>
      <p:pic>
        <p:nvPicPr>
          <p:cNvPr id="11" name="Picture 10">
            <a:extLst>
              <a:ext uri="{FF2B5EF4-FFF2-40B4-BE49-F238E27FC236}">
                <a16:creationId xmlns:a16="http://schemas.microsoft.com/office/drawing/2014/main" id="{F0F35397-7FAD-3576-2194-4564AE5F9D09}"/>
              </a:ext>
            </a:extLst>
          </p:cNvPr>
          <p:cNvPicPr>
            <a:picLocks noChangeAspect="1"/>
          </p:cNvPicPr>
          <p:nvPr/>
        </p:nvPicPr>
        <p:blipFill>
          <a:blip r:embed="rId3"/>
          <a:stretch>
            <a:fillRect/>
          </a:stretch>
        </p:blipFill>
        <p:spPr>
          <a:xfrm>
            <a:off x="404183" y="3133622"/>
            <a:ext cx="9955014" cy="1476581"/>
          </a:xfrm>
          <a:prstGeom prst="rect">
            <a:avLst/>
          </a:prstGeom>
        </p:spPr>
      </p:pic>
    </p:spTree>
    <p:extLst>
      <p:ext uri="{BB962C8B-B14F-4D97-AF65-F5344CB8AC3E}">
        <p14:creationId xmlns:p14="http://schemas.microsoft.com/office/powerpoint/2010/main" val="2380740167"/>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A92404-248E-85A4-2294-5FFEA1D00F5E}"/>
              </a:ext>
            </a:extLst>
          </p:cNvPr>
          <p:cNvSpPr txBox="1"/>
          <p:nvPr/>
        </p:nvSpPr>
        <p:spPr>
          <a:xfrm>
            <a:off x="3842017" y="160725"/>
            <a:ext cx="4507965" cy="400110"/>
          </a:xfrm>
          <a:prstGeom prst="rect">
            <a:avLst/>
          </a:prstGeom>
          <a:noFill/>
        </p:spPr>
        <p:txBody>
          <a:bodyPr wrap="none" rtlCol="0">
            <a:spAutoFit/>
          </a:bodyPr>
          <a:lstStyle/>
          <a:p>
            <a:pPr marL="342900" indent="-342900">
              <a:buFont typeface="Wingdings" panose="05000000000000000000" pitchFamily="2" charset="2"/>
              <a:buChar char="ü"/>
            </a:pPr>
            <a:r>
              <a:rPr lang="en-IN" sz="2000" dirty="0">
                <a:solidFill>
                  <a:srgbClr val="002060"/>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Which city has the best customers?</a:t>
            </a:r>
          </a:p>
        </p:txBody>
      </p:sp>
      <p:pic>
        <p:nvPicPr>
          <p:cNvPr id="4" name="Picture 3">
            <a:extLst>
              <a:ext uri="{FF2B5EF4-FFF2-40B4-BE49-F238E27FC236}">
                <a16:creationId xmlns:a16="http://schemas.microsoft.com/office/drawing/2014/main" id="{0AB94822-1588-9D39-EA4C-CFA034444DC5}"/>
              </a:ext>
            </a:extLst>
          </p:cNvPr>
          <p:cNvPicPr>
            <a:picLocks noChangeAspect="1"/>
          </p:cNvPicPr>
          <p:nvPr/>
        </p:nvPicPr>
        <p:blipFill>
          <a:blip r:embed="rId2"/>
          <a:stretch>
            <a:fillRect/>
          </a:stretch>
        </p:blipFill>
        <p:spPr>
          <a:xfrm>
            <a:off x="6147937" y="1033113"/>
            <a:ext cx="5715817" cy="2834674"/>
          </a:xfrm>
          <a:prstGeom prst="rect">
            <a:avLst/>
          </a:prstGeom>
        </p:spPr>
      </p:pic>
      <p:pic>
        <p:nvPicPr>
          <p:cNvPr id="10" name="Picture 9" descr="Blue world map">
            <a:extLst>
              <a:ext uri="{FF2B5EF4-FFF2-40B4-BE49-F238E27FC236}">
                <a16:creationId xmlns:a16="http://schemas.microsoft.com/office/drawing/2014/main" id="{CAC629D0-0200-1DB3-C16F-240BC75D366A}"/>
              </a:ext>
            </a:extLst>
          </p:cNvPr>
          <p:cNvPicPr>
            <a:picLocks noChangeAspect="1"/>
          </p:cNvPicPr>
          <p:nvPr/>
        </p:nvPicPr>
        <p:blipFill>
          <a:blip r:embed="rId3"/>
          <a:stretch>
            <a:fillRect/>
          </a:stretch>
        </p:blipFill>
        <p:spPr>
          <a:xfrm>
            <a:off x="328246" y="3192075"/>
            <a:ext cx="5607789" cy="3505200"/>
          </a:xfrm>
          <a:prstGeom prst="rect">
            <a:avLst/>
          </a:prstGeom>
        </p:spPr>
      </p:pic>
      <p:pic>
        <p:nvPicPr>
          <p:cNvPr id="12" name="Graphic 11" descr="Marker with solid fill">
            <a:extLst>
              <a:ext uri="{FF2B5EF4-FFF2-40B4-BE49-F238E27FC236}">
                <a16:creationId xmlns:a16="http://schemas.microsoft.com/office/drawing/2014/main" id="{54B90690-CC05-31E5-5AEF-6AF6F073CA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46440" y="4220482"/>
            <a:ext cx="228600" cy="228600"/>
          </a:xfrm>
          <a:prstGeom prst="rect">
            <a:avLst/>
          </a:prstGeom>
        </p:spPr>
      </p:pic>
      <p:pic>
        <p:nvPicPr>
          <p:cNvPr id="14" name="Graphic 13" descr="Marker with solid fill">
            <a:extLst>
              <a:ext uri="{FF2B5EF4-FFF2-40B4-BE49-F238E27FC236}">
                <a16:creationId xmlns:a16="http://schemas.microsoft.com/office/drawing/2014/main" id="{9C278272-A5AE-3B2D-22CA-D47469D130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16760" y="4454366"/>
            <a:ext cx="228600" cy="228600"/>
          </a:xfrm>
          <a:prstGeom prst="rect">
            <a:avLst/>
          </a:prstGeom>
        </p:spPr>
      </p:pic>
      <p:pic>
        <p:nvPicPr>
          <p:cNvPr id="16" name="Graphic 15" descr="Marker with solid fill">
            <a:extLst>
              <a:ext uri="{FF2B5EF4-FFF2-40B4-BE49-F238E27FC236}">
                <a16:creationId xmlns:a16="http://schemas.microsoft.com/office/drawing/2014/main" id="{6E545C72-9B32-A2D5-42B9-22F51F17A8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60740" y="3882865"/>
            <a:ext cx="228601" cy="228601"/>
          </a:xfrm>
          <a:prstGeom prst="rect">
            <a:avLst/>
          </a:prstGeom>
        </p:spPr>
      </p:pic>
      <p:pic>
        <p:nvPicPr>
          <p:cNvPr id="18" name="Graphic 17" descr="Marker with solid fill">
            <a:extLst>
              <a:ext uri="{FF2B5EF4-FFF2-40B4-BE49-F238E27FC236}">
                <a16:creationId xmlns:a16="http://schemas.microsoft.com/office/drawing/2014/main" id="{D8FA02C7-A86B-7995-3B02-4D8E012AC6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72059" y="4215198"/>
            <a:ext cx="233884" cy="233884"/>
          </a:xfrm>
          <a:prstGeom prst="rect">
            <a:avLst/>
          </a:prstGeom>
        </p:spPr>
      </p:pic>
      <p:pic>
        <p:nvPicPr>
          <p:cNvPr id="20" name="Graphic 19" descr="Marker with solid fill">
            <a:extLst>
              <a:ext uri="{FF2B5EF4-FFF2-40B4-BE49-F238E27FC236}">
                <a16:creationId xmlns:a16="http://schemas.microsoft.com/office/drawing/2014/main" id="{8F659DCC-E5E5-2CFD-6125-19E5E8B1FC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0684" y="3937374"/>
            <a:ext cx="228600" cy="228600"/>
          </a:xfrm>
          <a:prstGeom prst="rect">
            <a:avLst/>
          </a:prstGeom>
        </p:spPr>
      </p:pic>
      <p:pic>
        <p:nvPicPr>
          <p:cNvPr id="13" name="Graphic 12" descr="Marker with solid fill">
            <a:extLst>
              <a:ext uri="{FF2B5EF4-FFF2-40B4-BE49-F238E27FC236}">
                <a16:creationId xmlns:a16="http://schemas.microsoft.com/office/drawing/2014/main" id="{12D59215-3A3F-685B-E60D-0F249C5B86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78953" y="5540214"/>
            <a:ext cx="228601" cy="228601"/>
          </a:xfrm>
          <a:prstGeom prst="rect">
            <a:avLst/>
          </a:prstGeom>
        </p:spPr>
      </p:pic>
      <p:pic>
        <p:nvPicPr>
          <p:cNvPr id="17" name="Graphic 16" descr="Marker with solid fill">
            <a:extLst>
              <a:ext uri="{FF2B5EF4-FFF2-40B4-BE49-F238E27FC236}">
                <a16:creationId xmlns:a16="http://schemas.microsoft.com/office/drawing/2014/main" id="{DF713E26-842D-DC82-C5A8-C7A1912E91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1505" y="4111466"/>
            <a:ext cx="228600" cy="228600"/>
          </a:xfrm>
          <a:prstGeom prst="rect">
            <a:avLst/>
          </a:prstGeom>
        </p:spPr>
      </p:pic>
      <p:pic>
        <p:nvPicPr>
          <p:cNvPr id="21" name="Graphic 20" descr="Marker with solid fill">
            <a:extLst>
              <a:ext uri="{FF2B5EF4-FFF2-40B4-BE49-F238E27FC236}">
                <a16:creationId xmlns:a16="http://schemas.microsoft.com/office/drawing/2014/main" id="{E9CAAC63-C863-E8C1-45B9-5F2EBDDB74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2147" y="4641056"/>
            <a:ext cx="239168" cy="239168"/>
          </a:xfrm>
          <a:prstGeom prst="rect">
            <a:avLst/>
          </a:prstGeom>
        </p:spPr>
      </p:pic>
      <p:pic>
        <p:nvPicPr>
          <p:cNvPr id="23" name="Graphic 22" descr="Marker with solid fill">
            <a:extLst>
              <a:ext uri="{FF2B5EF4-FFF2-40B4-BE49-F238E27FC236}">
                <a16:creationId xmlns:a16="http://schemas.microsoft.com/office/drawing/2014/main" id="{E17536EC-C41A-013E-C4E6-08E3322758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07214" y="5417493"/>
            <a:ext cx="228600" cy="228600"/>
          </a:xfrm>
          <a:prstGeom prst="rect">
            <a:avLst/>
          </a:prstGeom>
        </p:spPr>
      </p:pic>
      <p:pic>
        <p:nvPicPr>
          <p:cNvPr id="5" name="Picture 4">
            <a:extLst>
              <a:ext uri="{FF2B5EF4-FFF2-40B4-BE49-F238E27FC236}">
                <a16:creationId xmlns:a16="http://schemas.microsoft.com/office/drawing/2014/main" id="{FBCB30A7-9C79-055E-E0EA-AEE851DE2952}"/>
              </a:ext>
            </a:extLst>
          </p:cNvPr>
          <p:cNvPicPr>
            <a:picLocks noChangeAspect="1"/>
          </p:cNvPicPr>
          <p:nvPr/>
        </p:nvPicPr>
        <p:blipFill>
          <a:blip r:embed="rId6"/>
          <a:stretch>
            <a:fillRect/>
          </a:stretch>
        </p:blipFill>
        <p:spPr>
          <a:xfrm>
            <a:off x="328246" y="1134162"/>
            <a:ext cx="5249008" cy="1743318"/>
          </a:xfrm>
          <a:prstGeom prst="rect">
            <a:avLst/>
          </a:prstGeom>
        </p:spPr>
      </p:pic>
      <p:pic>
        <p:nvPicPr>
          <p:cNvPr id="11" name="Picture 10">
            <a:extLst>
              <a:ext uri="{FF2B5EF4-FFF2-40B4-BE49-F238E27FC236}">
                <a16:creationId xmlns:a16="http://schemas.microsoft.com/office/drawing/2014/main" id="{576B52CD-C69C-265F-F4C0-ACC07C196ED9}"/>
              </a:ext>
            </a:extLst>
          </p:cNvPr>
          <p:cNvPicPr>
            <a:picLocks noChangeAspect="1"/>
          </p:cNvPicPr>
          <p:nvPr/>
        </p:nvPicPr>
        <p:blipFill>
          <a:blip r:embed="rId7"/>
          <a:stretch>
            <a:fillRect/>
          </a:stretch>
        </p:blipFill>
        <p:spPr>
          <a:xfrm>
            <a:off x="7043421" y="3882865"/>
            <a:ext cx="3924848" cy="2324424"/>
          </a:xfrm>
          <a:prstGeom prst="rect">
            <a:avLst/>
          </a:prstGeom>
        </p:spPr>
      </p:pic>
    </p:spTree>
    <p:extLst>
      <p:ext uri="{BB962C8B-B14F-4D97-AF65-F5344CB8AC3E}">
        <p14:creationId xmlns:p14="http://schemas.microsoft.com/office/powerpoint/2010/main" val="2917353441"/>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442</TotalTime>
  <Words>490</Words>
  <Application>Microsoft Office PowerPoint</Application>
  <PresentationFormat>Widescreen</PresentationFormat>
  <Paragraphs>53</Paragraphs>
  <Slides>20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Wingdings</vt:lpstr>
      <vt:lpstr>Libre Baskerville</vt:lpstr>
      <vt:lpstr>Bernard MT Condensed</vt:lpstr>
      <vt:lpstr>Lato</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Raghu Ram Aduri</dc:creator>
  <cp:lastModifiedBy>Aaryan M</cp:lastModifiedBy>
  <cp:revision>11</cp:revision>
  <dcterms:created xsi:type="dcterms:W3CDTF">2021-02-16T05:19:01Z</dcterms:created>
  <dcterms:modified xsi:type="dcterms:W3CDTF">2025-06-11T05:52:51Z</dcterms:modified>
</cp:coreProperties>
</file>